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98" r:id="rId3"/>
    <p:sldId id="299" r:id="rId4"/>
    <p:sldId id="300" r:id="rId5"/>
    <p:sldId id="302" r:id="rId6"/>
    <p:sldId id="303" r:id="rId7"/>
    <p:sldId id="304" r:id="rId8"/>
    <p:sldId id="305" r:id="rId9"/>
    <p:sldId id="306" r:id="rId10"/>
    <p:sldId id="307" r:id="rId11"/>
    <p:sldId id="312" r:id="rId12"/>
    <p:sldId id="286" r:id="rId13"/>
    <p:sldId id="289" r:id="rId14"/>
    <p:sldId id="301" r:id="rId15"/>
    <p:sldId id="308" r:id="rId16"/>
    <p:sldId id="309" r:id="rId17"/>
    <p:sldId id="310" r:id="rId18"/>
    <p:sldId id="311" r:id="rId19"/>
    <p:sldId id="313" r:id="rId20"/>
    <p:sldId id="314" r:id="rId21"/>
    <p:sldId id="315" r:id="rId22"/>
    <p:sldId id="316" r:id="rId23"/>
    <p:sldId id="317" r:id="rId24"/>
    <p:sldId id="318" r:id="rId25"/>
    <p:sldId id="282" r:id="rId26"/>
    <p:sldId id="283" r:id="rId27"/>
    <p:sldId id="284" r:id="rId28"/>
    <p:sldId id="319" r:id="rId29"/>
    <p:sldId id="285" r:id="rId30"/>
    <p:sldId id="291" r:id="rId31"/>
    <p:sldId id="294" r:id="rId32"/>
    <p:sldId id="276" r:id="rId33"/>
    <p:sldId id="320" r:id="rId34"/>
    <p:sldId id="277" r:id="rId35"/>
    <p:sldId id="290" r:id="rId36"/>
    <p:sldId id="322" r:id="rId37"/>
    <p:sldId id="274" r:id="rId3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A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39" autoAdjust="0"/>
  </p:normalViewPr>
  <p:slideViewPr>
    <p:cSldViewPr>
      <p:cViewPr>
        <p:scale>
          <a:sx n="107" d="100"/>
          <a:sy n="107" d="100"/>
        </p:scale>
        <p:origin x="-84" y="-108"/>
      </p:cViewPr>
      <p:guideLst>
        <p:guide orient="horz" pos="2160"/>
        <p:guide pos="2880"/>
      </p:guideLst>
    </p:cSldViewPr>
  </p:slideViewPr>
  <p:notesTextViewPr>
    <p:cViewPr>
      <p:scale>
        <a:sx n="1" d="1"/>
        <a:sy n="1" d="1"/>
      </p:scale>
      <p:origin x="0" y="0"/>
    </p:cViewPr>
  </p:notesTextViewPr>
  <p:sorterViewPr>
    <p:cViewPr>
      <p:scale>
        <a:sx n="100" d="100"/>
        <a:sy n="100" d="100"/>
      </p:scale>
      <p:origin x="0" y="2034"/>
    </p:cViewPr>
  </p:sorterViewPr>
  <p:notesViewPr>
    <p:cSldViewPr>
      <p:cViewPr>
        <p:scale>
          <a:sx n="89" d="100"/>
          <a:sy n="89" d="100"/>
        </p:scale>
        <p:origin x="-303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A764438-3BB6-40C1-B85D-F7221A1ACE57}" type="datetimeFigureOut">
              <a:rPr lang="en-US" smtClean="0"/>
              <a:t>05/09/2013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F7DA27A-17F3-49B4-9DA7-DD9927D494FA}" type="slidenum">
              <a:rPr lang="en-US" smtClean="0"/>
              <a:t>‹#›</a:t>
            </a:fld>
            <a:endParaRPr lang="en-US"/>
          </a:p>
        </p:txBody>
      </p:sp>
    </p:spTree>
    <p:extLst>
      <p:ext uri="{BB962C8B-B14F-4D97-AF65-F5344CB8AC3E}">
        <p14:creationId xmlns:p14="http://schemas.microsoft.com/office/powerpoint/2010/main" val="378140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A4F0465E-4346-400E-8F8A-A0A9D799774A}" type="datetimeFigureOut">
              <a:rPr lang="en-US" smtClean="0"/>
              <a:t>05/09/2013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C8ECA549-1774-4D12-A508-426876DA7ED5}" type="slidenum">
              <a:rPr lang="en-US" smtClean="0"/>
              <a:t>‹#›</a:t>
            </a:fld>
            <a:endParaRPr lang="en-US"/>
          </a:p>
        </p:txBody>
      </p:sp>
    </p:spTree>
    <p:extLst>
      <p:ext uri="{BB962C8B-B14F-4D97-AF65-F5344CB8AC3E}">
        <p14:creationId xmlns:p14="http://schemas.microsoft.com/office/powerpoint/2010/main" val="952647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10</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most current version is dated August 2012.  </a:t>
            </a:r>
          </a:p>
          <a:p>
            <a:endParaRPr lang="en-US" sz="1200" dirty="0" smtClean="0"/>
          </a:p>
          <a:p>
            <a:r>
              <a:rPr lang="en-US" sz="1200" dirty="0" smtClean="0"/>
              <a:t>It’s 47 Pages – I would certainly</a:t>
            </a:r>
            <a:r>
              <a:rPr lang="en-US" sz="1200" baseline="0" dirty="0" smtClean="0"/>
              <a:t> </a:t>
            </a:r>
            <a:r>
              <a:rPr lang="en-US" sz="1200" dirty="0" smtClean="0"/>
              <a:t>welcome you to read</a:t>
            </a:r>
            <a:r>
              <a:rPr lang="en-US" sz="1200" baseline="0" dirty="0" smtClean="0"/>
              <a:t> it, but we’ve attempted to pull out some highlights for you.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11</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Handout – we won’t go over all of</a:t>
            </a:r>
            <a:r>
              <a:rPr lang="en-US" baseline="0" dirty="0" smtClean="0"/>
              <a:t> this in detail as we simply don’t have time.  But it gives you an idea of the key items ACCJC will be looking in terms of DE.  </a:t>
            </a:r>
          </a:p>
          <a:p>
            <a:endParaRPr lang="en-US" dirty="0"/>
          </a:p>
          <a:p>
            <a:r>
              <a:rPr lang="en-US" baseline="0" dirty="0" smtClean="0"/>
              <a:t>There are items on student and faculty preparation and support, SLOs, Accessibility, comparable services such as tutoring, library, students services), student authentication, student achievement data in comparison to f2f.  </a:t>
            </a:r>
          </a:p>
          <a:p>
            <a:endParaRPr lang="en-US" baseline="0" dirty="0" smtClean="0"/>
          </a:p>
          <a:p>
            <a:r>
              <a:rPr lang="en-US" baseline="0" dirty="0" smtClean="0"/>
              <a:t>The item </a:t>
            </a:r>
            <a:r>
              <a:rPr lang="en-US" dirty="0" smtClean="0"/>
              <a:t>we</a:t>
            </a:r>
            <a:r>
              <a:rPr lang="en-US" baseline="0" dirty="0" smtClean="0"/>
              <a:t>’d like to focus on today is highlighted at the bottom –Definitions of Distance Education and Correspondence</a:t>
            </a:r>
            <a:r>
              <a:rPr lang="en-US" dirty="0" smtClean="0"/>
              <a:t> Education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12</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13</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14</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15</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16</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17</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18</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19</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20</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21</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22</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23</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24</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Hold that thought for a bit – and remember the bit about one or more technologies and regular and substantive contact.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DVS – Descriptive Video Service – accessibility – for the blind or visually impaired.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25</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 bit is interaction is limited and primarily initiated by students</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26</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27</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a year ago,</a:t>
            </a:r>
            <a:r>
              <a:rPr lang="en-US" baseline="0" dirty="0" smtClean="0"/>
              <a:t> </a:t>
            </a:r>
            <a:r>
              <a:rPr lang="en-US" dirty="0" smtClean="0"/>
              <a:t>St. Mary’s-of-the-Woods College, a small Catholic,</a:t>
            </a:r>
            <a:r>
              <a:rPr lang="en-US" baseline="0" dirty="0" smtClean="0"/>
              <a:t> liberal arts college in Indiana was told to refund 42 million dollars in federal financial aid because it was determined that their DE courses were really CE courses.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28</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29</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How many of you have</a:t>
            </a:r>
            <a:r>
              <a:rPr lang="en-US" sz="1200" baseline="0" dirty="0" smtClean="0"/>
              <a:t> heard of the Quality Matters pilot?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Last year, Chris Rodgers attended a Online Teaching Conference up in Long Beach and brought this idea back to the DE Subcommittee for consideration.  We conducted our due diligence and asked for funding from Perkins funds to conduct a pilot on CTE courses.  I’ll tell you in a bit where we are at with the pilot.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So, what is quality matters?  It’s a faculty-centered, peer-review process that focuses on the quality of the design of an online course.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QM started in</a:t>
            </a:r>
            <a:r>
              <a:rPr lang="en-US" baseline="0" dirty="0" smtClean="0"/>
              <a:t> 2003 with a FIPSE grant in Maryland.   Since then QM has become </a:t>
            </a:r>
            <a:r>
              <a:rPr lang="en-US" dirty="0" smtClean="0"/>
              <a:t>a leader in quality assurance for online education and has received national recognition for its peer-based and continuous improvement approach.  It was created by faculty for faculty.  </a:t>
            </a: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30</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program is based</a:t>
            </a:r>
            <a:r>
              <a:rPr lang="en-US" sz="1200" baseline="0" dirty="0" smtClean="0"/>
              <a:t> on a Rubric which is made up of 8 standards, with 41 specific standards used to evaluate the design of an online course.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If you would like to learn more, I added the website here. </a:t>
            </a:r>
          </a:p>
        </p:txBody>
      </p:sp>
      <p:sp>
        <p:nvSpPr>
          <p:cNvPr id="4" name="Slide Number Placeholder 3"/>
          <p:cNvSpPr>
            <a:spLocks noGrp="1"/>
          </p:cNvSpPr>
          <p:nvPr>
            <p:ph type="sldNum" sz="quarter" idx="10"/>
          </p:nvPr>
        </p:nvSpPr>
        <p:spPr/>
        <p:txBody>
          <a:bodyPr/>
          <a:lstStyle/>
          <a:p>
            <a:fld id="{C8ECA549-1774-4D12-A508-426876DA7ED5}" type="slidenum">
              <a:rPr lang="en-US" smtClean="0"/>
              <a:t>31</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first step was to familiariz</a:t>
            </a:r>
            <a:r>
              <a:rPr lang="en-US" baseline="0" dirty="0" smtClean="0"/>
              <a:t>e the campus with the program, which we did during our</a:t>
            </a:r>
            <a:r>
              <a:rPr lang="en-US" dirty="0" smtClean="0"/>
              <a:t> flex week presentation, Kerry also presented to Chairs &amp; Coordinators in March and we </a:t>
            </a:r>
            <a:r>
              <a:rPr lang="en-US" baseline="0" dirty="0" smtClean="0"/>
              <a:t>are doing so again  via this presentation.  </a:t>
            </a:r>
          </a:p>
          <a:p>
            <a:endParaRPr lang="en-US" baseline="0" dirty="0" smtClean="0"/>
          </a:p>
          <a:p>
            <a:r>
              <a:rPr lang="en-US" baseline="0" dirty="0" smtClean="0"/>
              <a:t>Next we needed to </a:t>
            </a:r>
            <a:r>
              <a:rPr lang="en-US" dirty="0" smtClean="0"/>
              <a:t>identify early adopters.  Both the courses and the peer reviewers.  </a:t>
            </a:r>
          </a:p>
          <a:p>
            <a:endParaRPr lang="en-US" dirty="0" smtClean="0"/>
          </a:p>
          <a:p>
            <a:r>
              <a:rPr lang="en-US" baseline="0" dirty="0" smtClean="0"/>
              <a:t>Our proposal focuses on CTE courses first and if all goes well, we will look at branching out.  Many of our online classes are CTE classes so it’s a good fit. </a:t>
            </a:r>
          </a:p>
          <a:p>
            <a:endParaRPr lang="en-US" dirty="0" smtClean="0"/>
          </a:p>
          <a:p>
            <a:r>
              <a:rPr lang="en-US" dirty="0" smtClean="0"/>
              <a:t>We plan to review a couple of courses this summer and present our results during flex week in the fall.  </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32</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Janet Gelb and Jim </a:t>
            </a:r>
            <a:r>
              <a:rPr lang="en-US" dirty="0" err="1" smtClean="0"/>
              <a:t>Hotz</a:t>
            </a:r>
            <a:r>
              <a:rPr lang="en-US" dirty="0" smtClean="0"/>
              <a:t> have offered their classes – a big thank you to them.  </a:t>
            </a:r>
          </a:p>
          <a:p>
            <a:endParaRPr lang="en-US" dirty="0"/>
          </a:p>
          <a:p>
            <a:r>
              <a:rPr lang="en-US" dirty="0" smtClean="0"/>
              <a:t>Also looking for peer reviewers.  So far we have Janet Gelb, Angela </a:t>
            </a:r>
            <a:r>
              <a:rPr lang="en-US" dirty="0" err="1" smtClean="0"/>
              <a:t>Feres</a:t>
            </a:r>
            <a:r>
              <a:rPr lang="en-US" dirty="0" smtClean="0"/>
              <a:t>, Joann </a:t>
            </a:r>
            <a:r>
              <a:rPr lang="en-US" dirty="0" err="1" smtClean="0"/>
              <a:t>Carcioppolo</a:t>
            </a:r>
            <a:r>
              <a:rPr lang="en-US" dirty="0" smtClean="0"/>
              <a:t> and me (Denise).  </a:t>
            </a:r>
          </a:p>
          <a:p>
            <a:endParaRPr lang="en-US" dirty="0"/>
          </a:p>
          <a:p>
            <a:r>
              <a:rPr lang="en-US" dirty="0" smtClean="0"/>
              <a:t>Like to emphasize</a:t>
            </a:r>
            <a:r>
              <a:rPr lang="en-US" baseline="0" dirty="0" smtClean="0"/>
              <a:t> here that this is all volunteer and has nothing to do with an instructor’s evaluation.  </a:t>
            </a:r>
          </a:p>
          <a:p>
            <a:endParaRPr lang="en-US" baseline="0" dirty="0" smtClean="0"/>
          </a:p>
          <a:p>
            <a:r>
              <a:rPr lang="en-US" baseline="0" dirty="0" smtClean="0"/>
              <a:t>If you are interested in volunteering,</a:t>
            </a:r>
            <a:r>
              <a:rPr lang="en-US" dirty="0" smtClean="0"/>
              <a:t> please contact Kerry Kilber. </a:t>
            </a:r>
          </a:p>
          <a:p>
            <a:endParaRPr lang="en-US" baseline="0" dirty="0" smtClean="0"/>
          </a:p>
          <a:p>
            <a:r>
              <a:rPr lang="en-US" baseline="0" dirty="0" smtClean="0"/>
              <a:t>Any questions on Quality Matters?</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33</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34</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Any questions on training?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35</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DE Subcommittee and Professional Development Coordinator are working on creating a new training program for online instructors and hope to have it ready for Fall 2013.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We’re not talking about requiring this by any means.  We</a:t>
            </a:r>
            <a:r>
              <a:rPr lang="en-US" sz="1200" baseline="0" dirty="0" smtClean="0"/>
              <a:t> are taking the approach of ensuring that we are offering resources to those teaching online and offering it in a way that is practical</a:t>
            </a:r>
            <a:r>
              <a:rPr lang="en-US" sz="1200" dirty="0" smtClean="0"/>
              <a:t> and a</a:t>
            </a:r>
            <a:r>
              <a:rPr lang="en-US" sz="1200" baseline="0" dirty="0" smtClean="0"/>
              <a:t>chievable.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are some of the topics we are looking at.  The intro topic would include a lot of the concepts from the Quality Matters program.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Any questions on training?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C8ECA549-1774-4D12-A508-426876DA7ED5}" type="slidenum">
              <a:rPr lang="en-US" smtClean="0"/>
              <a:t>36</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questions on anything we’ve gone over today or perhaps suggestions</a:t>
            </a:r>
            <a:r>
              <a:rPr lang="en-US" baseline="0" dirty="0" smtClean="0"/>
              <a:t> for </a:t>
            </a:r>
            <a:r>
              <a:rPr lang="en-US" baseline="0" smtClean="0"/>
              <a:t>future presentations</a:t>
            </a:r>
            <a:r>
              <a:rPr lang="en-US" smtClean="0"/>
              <a:t> </a:t>
            </a:r>
            <a:r>
              <a:rPr lang="en-US" baseline="0" smtClean="0"/>
              <a:t>on </a:t>
            </a:r>
            <a:r>
              <a:rPr lang="en-US" baseline="0" dirty="0" smtClean="0"/>
              <a:t>DE?</a:t>
            </a:r>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37</a:t>
            </a:fld>
            <a:endParaRPr lang="en-US"/>
          </a:p>
        </p:txBody>
      </p:sp>
    </p:spTree>
    <p:extLst>
      <p:ext uri="{BB962C8B-B14F-4D97-AF65-F5344CB8AC3E}">
        <p14:creationId xmlns:p14="http://schemas.microsoft.com/office/powerpoint/2010/main" val="378269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4</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5</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6</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7</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8</a:t>
            </a:fld>
            <a:endParaRPr lang="en-US" dirty="0"/>
          </a:p>
        </p:txBody>
      </p:sp>
    </p:spTree>
    <p:extLst>
      <p:ext uri="{BB962C8B-B14F-4D97-AF65-F5344CB8AC3E}">
        <p14:creationId xmlns:p14="http://schemas.microsoft.com/office/powerpoint/2010/main" val="3782698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CA549-1774-4D12-A508-426876DA7ED5}" type="slidenum">
              <a:rPr lang="en-US" smtClean="0"/>
              <a:t>9</a:t>
            </a:fld>
            <a:endParaRPr lang="en-US" dirty="0"/>
          </a:p>
        </p:txBody>
      </p:sp>
    </p:spTree>
    <p:extLst>
      <p:ext uri="{BB962C8B-B14F-4D97-AF65-F5344CB8AC3E}">
        <p14:creationId xmlns:p14="http://schemas.microsoft.com/office/powerpoint/2010/main" val="3782698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05/09/2013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985300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05/09/2013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2295668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05/09/2013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902443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0571E-3265-47FD-96CF-5BE36D12E0CD}" type="datetimeFigureOut">
              <a:rPr lang="en-US" smtClean="0"/>
              <a:t>05/09/2013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4199601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0571E-3265-47FD-96CF-5BE36D12E0CD}" type="datetimeFigureOut">
              <a:rPr lang="en-US" smtClean="0"/>
              <a:t>05/09/2013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3953337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50571E-3265-47FD-96CF-5BE36D12E0CD}" type="datetimeFigureOut">
              <a:rPr lang="en-US" smtClean="0"/>
              <a:t>05/09/2013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487856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0571E-3265-47FD-96CF-5BE36D12E0CD}" type="datetimeFigureOut">
              <a:rPr lang="en-US" smtClean="0"/>
              <a:t>05/09/2013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3786312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50571E-3265-47FD-96CF-5BE36D12E0CD}" type="datetimeFigureOut">
              <a:rPr lang="en-US" smtClean="0"/>
              <a:t>05/09/2013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542969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0571E-3265-47FD-96CF-5BE36D12E0CD}" type="datetimeFigureOut">
              <a:rPr lang="en-US" smtClean="0"/>
              <a:t>05/09/2013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1481159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0571E-3265-47FD-96CF-5BE36D12E0CD}" type="datetimeFigureOut">
              <a:rPr lang="en-US" smtClean="0"/>
              <a:t>05/09/2013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2534197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0571E-3265-47FD-96CF-5BE36D12E0CD}" type="datetimeFigureOut">
              <a:rPr lang="en-US" smtClean="0"/>
              <a:t>05/09/2013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D9573-0F68-4FCD-8160-7EF2E0D78B5A}" type="slidenum">
              <a:rPr lang="en-US" smtClean="0"/>
              <a:t>‹#›</a:t>
            </a:fld>
            <a:endParaRPr lang="en-US"/>
          </a:p>
        </p:txBody>
      </p:sp>
    </p:spTree>
    <p:extLst>
      <p:ext uri="{BB962C8B-B14F-4D97-AF65-F5344CB8AC3E}">
        <p14:creationId xmlns:p14="http://schemas.microsoft.com/office/powerpoint/2010/main" val="621558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0571E-3265-47FD-96CF-5BE36D12E0CD}" type="datetimeFigureOut">
              <a:rPr lang="en-US" smtClean="0"/>
              <a:t>05/09/2013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D9573-0F68-4FCD-8160-7EF2E0D78B5A}" type="slidenum">
              <a:rPr lang="en-US" smtClean="0"/>
              <a:t>‹#›</a:t>
            </a:fld>
            <a:endParaRPr lang="en-US"/>
          </a:p>
        </p:txBody>
      </p:sp>
    </p:spTree>
    <p:extLst>
      <p:ext uri="{BB962C8B-B14F-4D97-AF65-F5344CB8AC3E}">
        <p14:creationId xmlns:p14="http://schemas.microsoft.com/office/powerpoint/2010/main" val="237486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grossmont.edu/d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hyperlink" Target="http://chronicle.com/blogs/ticker/st-mary-of-the-woods-college-told-to-return-42-million-in-federal-student-aid/41983"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www.grossmont.edu/d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www.qmprogram.org/"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www.grossmont.edu/d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br>
              <a:rPr lang="en-US" sz="4000" dirty="0" smtClean="0">
                <a:solidFill>
                  <a:srgbClr val="FFFFFF"/>
                </a:solidFill>
                <a:latin typeface="Arial" pitchFamily="34" charset="0"/>
                <a:ea typeface="Times New Roman"/>
                <a:cs typeface="Arial" pitchFamily="34" charset="0"/>
              </a:rPr>
            </a:br>
            <a:r>
              <a:rPr lang="en-US" sz="4000" dirty="0" smtClean="0">
                <a:solidFill>
                  <a:srgbClr val="FFFFFF"/>
                </a:solidFill>
                <a:latin typeface="Arial" pitchFamily="34" charset="0"/>
                <a:ea typeface="Times New Roman"/>
                <a:cs typeface="Arial" pitchFamily="34" charset="0"/>
              </a:rPr>
              <a:t>                </a:t>
            </a:r>
            <a:r>
              <a:rPr lang="en-US" sz="3200" dirty="0" smtClean="0">
                <a:solidFill>
                  <a:srgbClr val="FFFFFF"/>
                </a:solidFill>
                <a:latin typeface="Arial" pitchFamily="34" charset="0"/>
                <a:ea typeface="Times New Roman"/>
                <a:cs typeface="Arial" pitchFamily="34" charset="0"/>
              </a:rPr>
              <a:t>May 10, 2013</a:t>
            </a:r>
            <a:endParaRPr lang="en-US" sz="32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154984"/>
          </a:xfrm>
          <a:prstGeom prst="rect">
            <a:avLst/>
          </a:prstGeom>
        </p:spPr>
        <p:txBody>
          <a:bodyPr wrap="square">
            <a:spAutoFit/>
          </a:bodyPr>
          <a:lstStyle/>
          <a:p>
            <a:r>
              <a:rPr lang="en-US" sz="3600" dirty="0" smtClean="0"/>
              <a:t>Agenda</a:t>
            </a:r>
          </a:p>
          <a:p>
            <a:pPr marL="571500" indent="-571500">
              <a:buFont typeface="Arial" pitchFamily="34" charset="0"/>
              <a:buChar char="•"/>
            </a:pPr>
            <a:r>
              <a:rPr lang="en-US" sz="3000" dirty="0" smtClean="0"/>
              <a:t>Objectives of the Forum</a:t>
            </a:r>
          </a:p>
          <a:p>
            <a:pPr marL="571500" indent="-571500">
              <a:buFont typeface="Arial" pitchFamily="34" charset="0"/>
              <a:buChar char="•"/>
            </a:pPr>
            <a:r>
              <a:rPr lang="en-US" sz="3000" dirty="0" smtClean="0"/>
              <a:t>Distance Education (DE) At A Glance</a:t>
            </a:r>
          </a:p>
          <a:p>
            <a:pPr marL="571500" indent="-571500">
              <a:buFont typeface="Arial" pitchFamily="34" charset="0"/>
              <a:buChar char="•"/>
            </a:pPr>
            <a:r>
              <a:rPr lang="en-US" sz="3000" dirty="0" smtClean="0"/>
              <a:t>Accreditation - DE vs. CE</a:t>
            </a:r>
          </a:p>
          <a:p>
            <a:pPr marL="571500" indent="-571500">
              <a:buFont typeface="Arial" pitchFamily="34" charset="0"/>
              <a:buChar char="•"/>
            </a:pPr>
            <a:r>
              <a:rPr lang="en-US" sz="3000" dirty="0" smtClean="0"/>
              <a:t>What You Can Do</a:t>
            </a:r>
          </a:p>
          <a:p>
            <a:pPr marL="571500" indent="-571500">
              <a:buFont typeface="Arial" pitchFamily="34" charset="0"/>
              <a:buChar char="•"/>
            </a:pPr>
            <a:r>
              <a:rPr lang="en-US" sz="3000" dirty="0" smtClean="0"/>
              <a:t>Quality Matters</a:t>
            </a:r>
          </a:p>
          <a:p>
            <a:pPr marL="571500" indent="-571500">
              <a:buFont typeface="Arial" pitchFamily="34" charset="0"/>
              <a:buChar char="•"/>
            </a:pPr>
            <a:r>
              <a:rPr lang="en-US" sz="3000" dirty="0"/>
              <a:t>Training &amp; Resources</a:t>
            </a:r>
            <a:endParaRPr lang="en-US" sz="3000" dirty="0" smtClean="0"/>
          </a:p>
          <a:p>
            <a:pPr marL="571500" indent="-571500">
              <a:buFont typeface="Arial" pitchFamily="34" charset="0"/>
              <a:buChar char="•"/>
            </a:pPr>
            <a:r>
              <a:rPr lang="en-US" sz="3000" dirty="0" smtClean="0"/>
              <a:t>Q &amp; A</a:t>
            </a:r>
          </a:p>
          <a:p>
            <a:endParaRPr lang="en-US" dirty="0" smtClean="0"/>
          </a:p>
        </p:txBody>
      </p:sp>
    </p:spTree>
    <p:extLst>
      <p:ext uri="{BB962C8B-B14F-4D97-AF65-F5344CB8AC3E}">
        <p14:creationId xmlns:p14="http://schemas.microsoft.com/office/powerpoint/2010/main" val="23830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2971800"/>
            <a:ext cx="7236782" cy="954107"/>
          </a:xfrm>
          <a:prstGeom prst="rect">
            <a:avLst/>
          </a:prstGeom>
          <a:noFill/>
        </p:spPr>
        <p:txBody>
          <a:bodyPr wrap="square" rtlCol="0">
            <a:spAutoFit/>
          </a:bodyPr>
          <a:lstStyle/>
          <a:p>
            <a:r>
              <a:rPr lang="en-US" sz="2800" dirty="0" smtClean="0"/>
              <a:t>Are there any degrees offered 100% online at Grossmont College?</a:t>
            </a:r>
            <a:endParaRPr lang="en-US" sz="2800" dirty="0"/>
          </a:p>
        </p:txBody>
      </p:sp>
      <p:sp>
        <p:nvSpPr>
          <p:cNvPr id="6" name="TextBox 5"/>
          <p:cNvSpPr txBox="1"/>
          <p:nvPr/>
        </p:nvSpPr>
        <p:spPr>
          <a:xfrm>
            <a:off x="1036837" y="3962400"/>
            <a:ext cx="7236782" cy="954107"/>
          </a:xfrm>
          <a:prstGeom prst="rect">
            <a:avLst/>
          </a:prstGeom>
          <a:noFill/>
        </p:spPr>
        <p:txBody>
          <a:bodyPr wrap="square" rtlCol="0">
            <a:spAutoFit/>
          </a:bodyPr>
          <a:lstStyle/>
          <a:p>
            <a:pPr algn="ctr"/>
            <a:r>
              <a:rPr lang="en-US" sz="2800" b="1" dirty="0" smtClean="0"/>
              <a:t>No. </a:t>
            </a:r>
            <a:br>
              <a:rPr lang="en-US" sz="2800" b="1" dirty="0" smtClean="0"/>
            </a:br>
            <a:r>
              <a:rPr lang="en-US" sz="1400" b="1" dirty="0" smtClean="0"/>
              <a:t>There </a:t>
            </a:r>
            <a:r>
              <a:rPr lang="en-US" sz="1400" b="1" dirty="0"/>
              <a:t>is no degree offered which is 100% online due to the lab and/or Exercise Science requirements of the General Education package not being offered online. </a:t>
            </a:r>
          </a:p>
        </p:txBody>
      </p:sp>
      <p:sp>
        <p:nvSpPr>
          <p:cNvPr id="8" name="TextBox 7"/>
          <p:cNvSpPr txBox="1"/>
          <p:nvPr/>
        </p:nvSpPr>
        <p:spPr>
          <a:xfrm>
            <a:off x="1067909" y="5646003"/>
            <a:ext cx="7236782" cy="830997"/>
          </a:xfrm>
          <a:prstGeom prst="rect">
            <a:avLst/>
          </a:prstGeom>
          <a:noFill/>
        </p:spPr>
        <p:txBody>
          <a:bodyPr wrap="square" rtlCol="0">
            <a:spAutoFit/>
          </a:bodyPr>
          <a:lstStyle/>
          <a:p>
            <a:pPr marL="1028700" lvl="1" indent="-571500">
              <a:buFont typeface="Wingdings" pitchFamily="2" charset="2"/>
              <a:buChar char="Ø"/>
            </a:pPr>
            <a:r>
              <a:rPr lang="en-US" sz="1600" dirty="0"/>
              <a:t>11 Degrees – Required Units 100% online*</a:t>
            </a:r>
          </a:p>
          <a:p>
            <a:pPr marL="1028700" lvl="1" indent="-571500">
              <a:buFont typeface="Wingdings" pitchFamily="2" charset="2"/>
              <a:buChar char="Ø"/>
            </a:pPr>
            <a:r>
              <a:rPr lang="en-US" sz="1600" dirty="0"/>
              <a:t>3 Certificates of Achievement  - Required Units 100% online*</a:t>
            </a:r>
          </a:p>
          <a:p>
            <a:pPr marL="1028700" lvl="1" indent="-571500">
              <a:buFont typeface="Wingdings" pitchFamily="2" charset="2"/>
              <a:buChar char="Ø"/>
            </a:pPr>
            <a:r>
              <a:rPr lang="en-US" sz="1600" dirty="0"/>
              <a:t>23 Certificates of Proficiency – Required Units 100% online</a:t>
            </a:r>
            <a:r>
              <a:rPr lang="en-US" sz="1600" dirty="0" smtClean="0"/>
              <a:t>*</a:t>
            </a:r>
            <a:endParaRPr lang="en-US" sz="1600" dirty="0"/>
          </a:p>
        </p:txBody>
      </p:sp>
      <p:sp>
        <p:nvSpPr>
          <p:cNvPr id="9" name="TextBox 8"/>
          <p:cNvSpPr txBox="1"/>
          <p:nvPr/>
        </p:nvSpPr>
        <p:spPr>
          <a:xfrm>
            <a:off x="1158535" y="5117068"/>
            <a:ext cx="7236782" cy="369332"/>
          </a:xfrm>
          <a:prstGeom prst="rect">
            <a:avLst/>
          </a:prstGeom>
          <a:noFill/>
        </p:spPr>
        <p:txBody>
          <a:bodyPr wrap="square" rtlCol="0">
            <a:spAutoFit/>
          </a:bodyPr>
          <a:lstStyle/>
          <a:p>
            <a:pPr algn="ctr"/>
            <a:r>
              <a:rPr lang="en-US" b="1" dirty="0" smtClean="0"/>
              <a:t>However, several degrees and certificates offer all other units online: </a:t>
            </a:r>
            <a:endParaRPr lang="en-US" b="1" i="1" dirty="0">
              <a:solidFill>
                <a:srgbClr val="335A5C"/>
              </a:solidFill>
            </a:endParaRPr>
          </a:p>
        </p:txBody>
      </p:sp>
    </p:spTree>
    <p:extLst>
      <p:ext uri="{BB962C8B-B14F-4D97-AF65-F5344CB8AC3E}">
        <p14:creationId xmlns:p14="http://schemas.microsoft.com/office/powerpoint/2010/main" val="5284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416320"/>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Separate Document from ACCJC:  </a:t>
            </a:r>
            <a:br>
              <a:rPr lang="en-US" sz="2800" dirty="0" smtClean="0"/>
            </a:br>
            <a:endParaRPr lang="en-US" sz="2800" dirty="0" smtClean="0"/>
          </a:p>
          <a:p>
            <a:r>
              <a:rPr lang="en-US" sz="2800" dirty="0" smtClean="0"/>
              <a:t>Guide to Evaluating DE and Correspondence Education (CE) – August 2012</a:t>
            </a:r>
          </a:p>
          <a:p>
            <a:endParaRPr lang="en-US" sz="2800" dirty="0"/>
          </a:p>
          <a:p>
            <a:pPr algn="ctr"/>
            <a:r>
              <a:rPr lang="en-US" sz="2800" dirty="0">
                <a:hlinkClick r:id="rId4"/>
              </a:rPr>
              <a:t>www.grossmont.edu/de</a:t>
            </a:r>
            <a:endParaRPr lang="en-US" sz="2800" dirty="0" smtClean="0"/>
          </a:p>
        </p:txBody>
      </p:sp>
    </p:spTree>
    <p:extLst>
      <p:ext uri="{BB962C8B-B14F-4D97-AF65-F5344CB8AC3E}">
        <p14:creationId xmlns:p14="http://schemas.microsoft.com/office/powerpoint/2010/main" val="3014511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8" name="Rectangle 7"/>
          <p:cNvSpPr/>
          <p:nvPr/>
        </p:nvSpPr>
        <p:spPr>
          <a:xfrm>
            <a:off x="1143000" y="2209800"/>
            <a:ext cx="7086600" cy="4339650"/>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What will the Site Visit Team be looking for? </a:t>
            </a:r>
          </a:p>
          <a:p>
            <a:pPr marL="571500" indent="-571500">
              <a:buFont typeface="Arial" pitchFamily="34" charset="0"/>
              <a:buChar char="•"/>
            </a:pPr>
            <a:endParaRPr lang="en-US" sz="1200" dirty="0" smtClean="0"/>
          </a:p>
          <a:p>
            <a:pPr marL="1028700" lvl="1" indent="-571500">
              <a:buFont typeface="Arial" pitchFamily="34" charset="0"/>
              <a:buChar char="•"/>
            </a:pPr>
            <a:r>
              <a:rPr lang="en-US" sz="2000" dirty="0" smtClean="0"/>
              <a:t>Student and Faculty Preparation</a:t>
            </a:r>
          </a:p>
          <a:p>
            <a:pPr marL="1028700" lvl="1" indent="-571500">
              <a:buFont typeface="Arial" pitchFamily="34" charset="0"/>
              <a:buChar char="•"/>
            </a:pPr>
            <a:r>
              <a:rPr lang="en-US" sz="2000" dirty="0" smtClean="0"/>
              <a:t>SLOs</a:t>
            </a:r>
          </a:p>
          <a:p>
            <a:pPr marL="1028700" lvl="1" indent="-571500">
              <a:buFont typeface="Arial" pitchFamily="34" charset="0"/>
              <a:buChar char="•"/>
            </a:pPr>
            <a:r>
              <a:rPr lang="en-US" sz="2000" dirty="0" smtClean="0"/>
              <a:t>Accessibility</a:t>
            </a:r>
          </a:p>
          <a:p>
            <a:pPr marL="1028700" lvl="1" indent="-571500">
              <a:buFont typeface="Arial" pitchFamily="34" charset="0"/>
              <a:buChar char="•"/>
            </a:pPr>
            <a:r>
              <a:rPr lang="en-US" sz="2000" dirty="0" smtClean="0"/>
              <a:t>Comparable Services</a:t>
            </a:r>
          </a:p>
          <a:p>
            <a:pPr marL="1028700" lvl="1" indent="-571500">
              <a:buFont typeface="Arial" pitchFamily="34" charset="0"/>
              <a:buChar char="•"/>
            </a:pPr>
            <a:r>
              <a:rPr lang="en-US" sz="2000" dirty="0" smtClean="0"/>
              <a:t>Student Authentication</a:t>
            </a:r>
          </a:p>
          <a:p>
            <a:pPr marL="1028700" lvl="1" indent="-571500">
              <a:buFont typeface="Arial" pitchFamily="34" charset="0"/>
              <a:buChar char="•"/>
            </a:pPr>
            <a:r>
              <a:rPr lang="en-US" sz="2000" dirty="0" smtClean="0"/>
              <a:t>Student Achievement Data</a:t>
            </a:r>
          </a:p>
          <a:p>
            <a:pPr marL="1028700" lvl="1" indent="-571500">
              <a:buFont typeface="Arial" pitchFamily="34" charset="0"/>
              <a:buChar char="•"/>
            </a:pPr>
            <a:r>
              <a:rPr lang="en-US" sz="2000" dirty="0" smtClean="0"/>
              <a:t>State Authorization</a:t>
            </a:r>
          </a:p>
          <a:p>
            <a:pPr marL="1028700" lvl="1" indent="-571500">
              <a:buFont typeface="Arial" pitchFamily="34" charset="0"/>
              <a:buChar char="•"/>
            </a:pPr>
            <a:r>
              <a:rPr lang="en-US" sz="2000" b="1" dirty="0" smtClean="0"/>
              <a:t>DE vs. CE (Correspondence Education)</a:t>
            </a:r>
          </a:p>
        </p:txBody>
      </p:sp>
      <p:sp>
        <p:nvSpPr>
          <p:cNvPr id="6"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494907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170099"/>
          </a:xfrm>
          <a:prstGeom prst="rect">
            <a:avLst/>
          </a:prstGeom>
        </p:spPr>
        <p:txBody>
          <a:bodyPr wrap="square">
            <a:spAutoFit/>
          </a:bodyPr>
          <a:lstStyle/>
          <a:p>
            <a:r>
              <a:rPr lang="en-US" sz="3600" dirty="0" smtClean="0"/>
              <a:t>Accreditation</a:t>
            </a:r>
          </a:p>
          <a:p>
            <a:endParaRPr lang="en-US" sz="1200" dirty="0" smtClean="0"/>
          </a:p>
          <a:p>
            <a:pPr marL="571500" indent="-571500">
              <a:buFont typeface="Arial" pitchFamily="34" charset="0"/>
              <a:buChar char="•"/>
            </a:pPr>
            <a:r>
              <a:rPr lang="en-US" sz="2800" dirty="0" smtClean="0"/>
              <a:t>Distance Education (DE) vs. Correspondence Education (CE)</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What’s the Difference and Why Should I Care?</a:t>
            </a:r>
          </a:p>
          <a:p>
            <a:pPr marL="571500" indent="-571500">
              <a:buFont typeface="Arial" pitchFamily="34" charset="0"/>
              <a:buChar char="•"/>
            </a:pPr>
            <a:endParaRPr lang="en-US" sz="1200" dirty="0" smtClean="0"/>
          </a:p>
        </p:txBody>
      </p:sp>
    </p:spTree>
    <p:extLst>
      <p:ext uri="{BB962C8B-B14F-4D97-AF65-F5344CB8AC3E}">
        <p14:creationId xmlns:p14="http://schemas.microsoft.com/office/powerpoint/2010/main" val="2185423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3724096"/>
          </a:xfrm>
          <a:prstGeom prst="rect">
            <a:avLst/>
          </a:prstGeom>
        </p:spPr>
        <p:txBody>
          <a:bodyPr wrap="square">
            <a:spAutoFit/>
          </a:bodyPr>
          <a:lstStyle/>
          <a:p>
            <a:r>
              <a:rPr lang="en-US" sz="3600" dirty="0" smtClean="0"/>
              <a:t>DE or CE?</a:t>
            </a:r>
          </a:p>
          <a:p>
            <a:endParaRPr lang="en-US" sz="3600" dirty="0"/>
          </a:p>
          <a:p>
            <a:pPr algn="ctr"/>
            <a:r>
              <a:rPr lang="en-US" sz="2800" dirty="0" smtClean="0"/>
              <a:t>Test Your Knowledge!</a:t>
            </a:r>
          </a:p>
          <a:p>
            <a:pPr algn="ctr"/>
            <a:endParaRPr lang="en-US" sz="2800" dirty="0"/>
          </a:p>
          <a:p>
            <a:pPr algn="ctr"/>
            <a:r>
              <a:rPr lang="en-US" sz="2800" dirty="0" smtClean="0"/>
              <a:t>Are the following practices more </a:t>
            </a:r>
            <a:r>
              <a:rPr lang="en-US" sz="2800" dirty="0"/>
              <a:t>characteristic of </a:t>
            </a:r>
            <a:r>
              <a:rPr lang="en-US" sz="2800" dirty="0" smtClean="0"/>
              <a:t>DE or CE?</a:t>
            </a:r>
            <a:endParaRPr lang="en-US" sz="2800" dirty="0"/>
          </a:p>
          <a:p>
            <a:pPr algn="ctr"/>
            <a:endParaRPr lang="en-US" sz="2800" dirty="0" smtClean="0"/>
          </a:p>
          <a:p>
            <a:endParaRPr lang="en-US" sz="1200" dirty="0" smtClean="0"/>
          </a:p>
          <a:p>
            <a:endParaRPr lang="en-US" sz="1200" dirty="0" smtClean="0"/>
          </a:p>
        </p:txBody>
      </p:sp>
    </p:spTree>
    <p:extLst>
      <p:ext uri="{BB962C8B-B14F-4D97-AF65-F5344CB8AC3E}">
        <p14:creationId xmlns:p14="http://schemas.microsoft.com/office/powerpoint/2010/main" val="3130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954107"/>
          </a:xfrm>
          <a:prstGeom prst="rect">
            <a:avLst/>
          </a:prstGeom>
          <a:noFill/>
        </p:spPr>
        <p:txBody>
          <a:bodyPr wrap="square" rtlCol="0">
            <a:spAutoFit/>
          </a:bodyPr>
          <a:lstStyle/>
          <a:p>
            <a:r>
              <a:rPr lang="en-US" sz="2800" dirty="0" smtClean="0"/>
              <a:t>1.  Instructor takes a course cartridge from a publisher and uploads it to Blackboard.</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CE</a:t>
            </a:r>
            <a:endParaRPr lang="en-US" sz="2800" b="1" dirty="0"/>
          </a:p>
        </p:txBody>
      </p:sp>
    </p:spTree>
    <p:extLst>
      <p:ext uri="{BB962C8B-B14F-4D97-AF65-F5344CB8AC3E}">
        <p14:creationId xmlns:p14="http://schemas.microsoft.com/office/powerpoint/2010/main" val="1776948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954107"/>
          </a:xfrm>
          <a:prstGeom prst="rect">
            <a:avLst/>
          </a:prstGeom>
          <a:noFill/>
        </p:spPr>
        <p:txBody>
          <a:bodyPr wrap="square" rtlCol="0">
            <a:spAutoFit/>
          </a:bodyPr>
          <a:lstStyle/>
          <a:p>
            <a:r>
              <a:rPr lang="en-US" sz="2800" dirty="0" smtClean="0"/>
              <a:t>2.  All assignments are automatically graded by Blackboard.</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CE</a:t>
            </a:r>
            <a:endParaRPr lang="en-US" sz="2800" b="1" dirty="0"/>
          </a:p>
        </p:txBody>
      </p:sp>
    </p:spTree>
    <p:extLst>
      <p:ext uri="{BB962C8B-B14F-4D97-AF65-F5344CB8AC3E}">
        <p14:creationId xmlns:p14="http://schemas.microsoft.com/office/powerpoint/2010/main" val="411380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084493"/>
            <a:ext cx="7236782" cy="954107"/>
          </a:xfrm>
          <a:prstGeom prst="rect">
            <a:avLst/>
          </a:prstGeom>
          <a:noFill/>
        </p:spPr>
        <p:txBody>
          <a:bodyPr wrap="square" rtlCol="0">
            <a:spAutoFit/>
          </a:bodyPr>
          <a:lstStyle/>
          <a:p>
            <a:r>
              <a:rPr lang="en-US" sz="2800" dirty="0" smtClean="0"/>
              <a:t>3.  At least some assignments are graded by the instructor with individual feedback to students. </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DE</a:t>
            </a:r>
            <a:endParaRPr lang="en-US" sz="2800" b="1" dirty="0"/>
          </a:p>
        </p:txBody>
      </p:sp>
    </p:spTree>
    <p:extLst>
      <p:ext uri="{BB962C8B-B14F-4D97-AF65-F5344CB8AC3E}">
        <p14:creationId xmlns:p14="http://schemas.microsoft.com/office/powerpoint/2010/main" val="958932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954107"/>
          </a:xfrm>
          <a:prstGeom prst="rect">
            <a:avLst/>
          </a:prstGeom>
          <a:noFill/>
        </p:spPr>
        <p:txBody>
          <a:bodyPr wrap="square" rtlCol="0">
            <a:spAutoFit/>
          </a:bodyPr>
          <a:lstStyle/>
          <a:p>
            <a:r>
              <a:rPr lang="en-US" sz="2800" dirty="0" smtClean="0"/>
              <a:t>4.  The instructor holds virtual office hours via the Blackboard chat feature or via </a:t>
            </a:r>
            <a:r>
              <a:rPr lang="en-US" sz="2800" dirty="0" err="1" smtClean="0"/>
              <a:t>CCCConfer</a:t>
            </a:r>
            <a:r>
              <a:rPr lang="en-US" sz="2800" dirty="0" smtClean="0"/>
              <a:t>.</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DE</a:t>
            </a:r>
            <a:endParaRPr lang="en-US" sz="2800" b="1" dirty="0"/>
          </a:p>
        </p:txBody>
      </p:sp>
    </p:spTree>
    <p:extLst>
      <p:ext uri="{BB962C8B-B14F-4D97-AF65-F5344CB8AC3E}">
        <p14:creationId xmlns:p14="http://schemas.microsoft.com/office/powerpoint/2010/main" val="1334921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1384995"/>
          </a:xfrm>
          <a:prstGeom prst="rect">
            <a:avLst/>
          </a:prstGeom>
          <a:noFill/>
        </p:spPr>
        <p:txBody>
          <a:bodyPr wrap="square" rtlCol="0">
            <a:spAutoFit/>
          </a:bodyPr>
          <a:lstStyle/>
          <a:p>
            <a:r>
              <a:rPr lang="en-US" sz="2800" dirty="0" smtClean="0"/>
              <a:t>5.  Students post comments to the discussion board for other students to respond to without instructor facilitation or involvement.  </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CE</a:t>
            </a:r>
            <a:endParaRPr lang="en-US" sz="2800" b="1" dirty="0"/>
          </a:p>
        </p:txBody>
      </p:sp>
    </p:spTree>
    <p:extLst>
      <p:ext uri="{BB962C8B-B14F-4D97-AF65-F5344CB8AC3E}">
        <p14:creationId xmlns:p14="http://schemas.microsoft.com/office/powerpoint/2010/main" val="2817061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6" name="Rectangle 5"/>
          <p:cNvSpPr/>
          <p:nvPr/>
        </p:nvSpPr>
        <p:spPr>
          <a:xfrm>
            <a:off x="1143000" y="2209800"/>
            <a:ext cx="7086600" cy="1446550"/>
          </a:xfrm>
          <a:prstGeom prst="rect">
            <a:avLst/>
          </a:prstGeom>
        </p:spPr>
        <p:txBody>
          <a:bodyPr wrap="square">
            <a:spAutoFit/>
          </a:bodyPr>
          <a:lstStyle/>
          <a:p>
            <a:r>
              <a:rPr lang="en-US" sz="3600" dirty="0" smtClean="0"/>
              <a:t>Objectives of the Forum</a:t>
            </a:r>
          </a:p>
          <a:p>
            <a:endParaRPr lang="en-US" sz="1200" dirty="0" smtClean="0"/>
          </a:p>
          <a:p>
            <a:r>
              <a:rPr lang="en-US" sz="2800" dirty="0" smtClean="0"/>
              <a:t>You will be able to: </a:t>
            </a:r>
          </a:p>
          <a:p>
            <a:endParaRPr lang="en-US" sz="1200" dirty="0" smtClean="0"/>
          </a:p>
        </p:txBody>
      </p:sp>
      <p:sp>
        <p:nvSpPr>
          <p:cNvPr id="2" name="TextBox 1"/>
          <p:cNvSpPr txBox="1"/>
          <p:nvPr/>
        </p:nvSpPr>
        <p:spPr>
          <a:xfrm>
            <a:off x="1251012" y="3429000"/>
            <a:ext cx="6553200" cy="646331"/>
          </a:xfrm>
          <a:prstGeom prst="rect">
            <a:avLst/>
          </a:prstGeom>
          <a:noFill/>
        </p:spPr>
        <p:txBody>
          <a:bodyPr wrap="square" rtlCol="0">
            <a:spAutoFit/>
          </a:bodyPr>
          <a:lstStyle/>
          <a:p>
            <a:pPr marL="457200" indent="-457200">
              <a:buFont typeface="Arial" pitchFamily="34" charset="0"/>
              <a:buChar char="•"/>
            </a:pPr>
            <a:r>
              <a:rPr lang="en-US" dirty="0"/>
              <a:t>Identify the differences between distance education (DE) and correspondence education (CE</a:t>
            </a:r>
            <a:r>
              <a:rPr lang="en-US" dirty="0" smtClean="0"/>
              <a:t>)</a:t>
            </a:r>
            <a:endParaRPr lang="en-US" dirty="0"/>
          </a:p>
        </p:txBody>
      </p:sp>
      <p:sp>
        <p:nvSpPr>
          <p:cNvPr id="7" name="TextBox 6"/>
          <p:cNvSpPr txBox="1"/>
          <p:nvPr/>
        </p:nvSpPr>
        <p:spPr>
          <a:xfrm>
            <a:off x="1251012" y="4075331"/>
            <a:ext cx="6252839" cy="369332"/>
          </a:xfrm>
          <a:prstGeom prst="rect">
            <a:avLst/>
          </a:prstGeom>
          <a:noFill/>
        </p:spPr>
        <p:txBody>
          <a:bodyPr wrap="square" rtlCol="0">
            <a:spAutoFit/>
          </a:bodyPr>
          <a:lstStyle/>
          <a:p>
            <a:pPr marL="457200" indent="-457200">
              <a:buFont typeface="Arial" pitchFamily="34" charset="0"/>
              <a:buChar char="•"/>
            </a:pPr>
            <a:r>
              <a:rPr lang="en-US" dirty="0"/>
              <a:t>Articulate the consequences of not knowing the </a:t>
            </a:r>
            <a:r>
              <a:rPr lang="en-US" dirty="0" smtClean="0"/>
              <a:t>difference</a:t>
            </a:r>
            <a:endParaRPr lang="en-US" dirty="0"/>
          </a:p>
        </p:txBody>
      </p:sp>
      <p:sp>
        <p:nvSpPr>
          <p:cNvPr id="9" name="TextBox 8"/>
          <p:cNvSpPr txBox="1"/>
          <p:nvPr/>
        </p:nvSpPr>
        <p:spPr>
          <a:xfrm>
            <a:off x="1251013" y="4476773"/>
            <a:ext cx="7054788" cy="646331"/>
          </a:xfrm>
          <a:prstGeom prst="rect">
            <a:avLst/>
          </a:prstGeom>
          <a:noFill/>
        </p:spPr>
        <p:txBody>
          <a:bodyPr wrap="square" rtlCol="0">
            <a:spAutoFit/>
          </a:bodyPr>
          <a:lstStyle/>
          <a:p>
            <a:pPr marL="457200" indent="-457200">
              <a:buFont typeface="Arial" pitchFamily="34" charset="0"/>
              <a:buChar char="•"/>
            </a:pPr>
            <a:r>
              <a:rPr lang="en-US" dirty="0"/>
              <a:t>Describe three things </a:t>
            </a:r>
            <a:r>
              <a:rPr lang="en-US" dirty="0" smtClean="0"/>
              <a:t>you </a:t>
            </a:r>
            <a:r>
              <a:rPr lang="en-US" dirty="0"/>
              <a:t>can do to ensure </a:t>
            </a:r>
            <a:r>
              <a:rPr lang="en-US" dirty="0" smtClean="0"/>
              <a:t>your </a:t>
            </a:r>
            <a:r>
              <a:rPr lang="en-US" dirty="0"/>
              <a:t>courses are not correspondence </a:t>
            </a:r>
            <a:r>
              <a:rPr lang="en-US" dirty="0" smtClean="0"/>
              <a:t>courses</a:t>
            </a:r>
            <a:endParaRPr lang="en-US" dirty="0"/>
          </a:p>
        </p:txBody>
      </p:sp>
      <p:sp>
        <p:nvSpPr>
          <p:cNvPr id="10" name="TextBox 9"/>
          <p:cNvSpPr txBox="1"/>
          <p:nvPr/>
        </p:nvSpPr>
        <p:spPr>
          <a:xfrm>
            <a:off x="1257300" y="5117068"/>
            <a:ext cx="6976777" cy="369332"/>
          </a:xfrm>
          <a:prstGeom prst="rect">
            <a:avLst/>
          </a:prstGeom>
          <a:noFill/>
        </p:spPr>
        <p:txBody>
          <a:bodyPr wrap="square" rtlCol="0">
            <a:spAutoFit/>
          </a:bodyPr>
          <a:lstStyle/>
          <a:p>
            <a:pPr marL="457200" indent="-457200">
              <a:buFont typeface="Arial" pitchFamily="34" charset="0"/>
              <a:buChar char="•"/>
            </a:pPr>
            <a:r>
              <a:rPr lang="en-US" dirty="0"/>
              <a:t>Identify resources available to </a:t>
            </a:r>
            <a:r>
              <a:rPr lang="en-US" dirty="0" smtClean="0"/>
              <a:t>you to </a:t>
            </a:r>
            <a:r>
              <a:rPr lang="en-US" dirty="0"/>
              <a:t>improve </a:t>
            </a:r>
            <a:r>
              <a:rPr lang="en-US" dirty="0" smtClean="0"/>
              <a:t>your </a:t>
            </a:r>
            <a:r>
              <a:rPr lang="en-US" dirty="0"/>
              <a:t>online </a:t>
            </a:r>
            <a:r>
              <a:rPr lang="en-US" dirty="0" smtClean="0"/>
              <a:t>courses</a:t>
            </a:r>
            <a:endParaRPr lang="en-US" dirty="0"/>
          </a:p>
        </p:txBody>
      </p:sp>
      <p:sp>
        <p:nvSpPr>
          <p:cNvPr id="11" name="TextBox 10"/>
          <p:cNvSpPr txBox="1"/>
          <p:nvPr/>
        </p:nvSpPr>
        <p:spPr>
          <a:xfrm>
            <a:off x="1251013" y="5498068"/>
            <a:ext cx="6749988" cy="646331"/>
          </a:xfrm>
          <a:prstGeom prst="rect">
            <a:avLst/>
          </a:prstGeom>
          <a:noFill/>
        </p:spPr>
        <p:txBody>
          <a:bodyPr wrap="square" rtlCol="0">
            <a:spAutoFit/>
          </a:bodyPr>
          <a:lstStyle/>
          <a:p>
            <a:pPr marL="457200" indent="-457200">
              <a:buFont typeface="Arial" pitchFamily="34" charset="0"/>
              <a:buChar char="•"/>
            </a:pPr>
            <a:r>
              <a:rPr lang="en-US" dirty="0"/>
              <a:t>Identify items ACCJC will be looking for during the Accreditation site visit in the </a:t>
            </a:r>
            <a:r>
              <a:rPr lang="en-US" dirty="0" smtClean="0"/>
              <a:t>fall</a:t>
            </a:r>
            <a:endParaRPr lang="en-US" dirty="0"/>
          </a:p>
        </p:txBody>
      </p:sp>
      <p:sp>
        <p:nvSpPr>
          <p:cNvPr id="12" name="TextBox 11"/>
          <p:cNvSpPr txBox="1"/>
          <p:nvPr/>
        </p:nvSpPr>
        <p:spPr>
          <a:xfrm>
            <a:off x="1266178" y="6059269"/>
            <a:ext cx="6858000" cy="646331"/>
          </a:xfrm>
          <a:prstGeom prst="rect">
            <a:avLst/>
          </a:prstGeom>
          <a:noFill/>
        </p:spPr>
        <p:txBody>
          <a:bodyPr wrap="square" rtlCol="0">
            <a:spAutoFit/>
          </a:bodyPr>
          <a:lstStyle/>
          <a:p>
            <a:pPr marL="457200" indent="-457200">
              <a:buFont typeface="Arial" pitchFamily="34" charset="0"/>
              <a:buChar char="•"/>
            </a:pPr>
            <a:r>
              <a:rPr lang="en-US" dirty="0"/>
              <a:t>Describe the Quality Matters Program and how it can help </a:t>
            </a:r>
            <a:r>
              <a:rPr lang="en-US" dirty="0" smtClean="0"/>
              <a:t>you design your classes</a:t>
            </a:r>
            <a:endParaRPr lang="en-US" dirty="0"/>
          </a:p>
        </p:txBody>
      </p:sp>
    </p:spTree>
    <p:extLst>
      <p:ext uri="{BB962C8B-B14F-4D97-AF65-F5344CB8AC3E}">
        <p14:creationId xmlns:p14="http://schemas.microsoft.com/office/powerpoint/2010/main" val="2272961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1384995"/>
          </a:xfrm>
          <a:prstGeom prst="rect">
            <a:avLst/>
          </a:prstGeom>
          <a:noFill/>
        </p:spPr>
        <p:txBody>
          <a:bodyPr wrap="square" rtlCol="0">
            <a:spAutoFit/>
          </a:bodyPr>
          <a:lstStyle/>
          <a:p>
            <a:r>
              <a:rPr lang="en-US" sz="2800" dirty="0" smtClean="0"/>
              <a:t>6.  All assignments are posted at the beginning of the semester and are due by the end of the semester.  </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CE</a:t>
            </a:r>
            <a:endParaRPr lang="en-US" sz="2800" b="1" dirty="0"/>
          </a:p>
        </p:txBody>
      </p:sp>
    </p:spTree>
    <p:extLst>
      <p:ext uri="{BB962C8B-B14F-4D97-AF65-F5344CB8AC3E}">
        <p14:creationId xmlns:p14="http://schemas.microsoft.com/office/powerpoint/2010/main" val="3122035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1384995"/>
          </a:xfrm>
          <a:prstGeom prst="rect">
            <a:avLst/>
          </a:prstGeom>
          <a:noFill/>
        </p:spPr>
        <p:txBody>
          <a:bodyPr wrap="square" rtlCol="0">
            <a:spAutoFit/>
          </a:bodyPr>
          <a:lstStyle/>
          <a:p>
            <a:r>
              <a:rPr lang="en-US" sz="2800" dirty="0" smtClean="0"/>
              <a:t>7.  The instructor posts weekly announcements that focus the students on the module for the week. </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a:t>D</a:t>
            </a:r>
            <a:r>
              <a:rPr lang="en-US" sz="2800" b="1" dirty="0" smtClean="0"/>
              <a:t>E</a:t>
            </a:r>
            <a:endParaRPr lang="en-US" sz="2800" b="1" dirty="0"/>
          </a:p>
        </p:txBody>
      </p:sp>
    </p:spTree>
    <p:extLst>
      <p:ext uri="{BB962C8B-B14F-4D97-AF65-F5344CB8AC3E}">
        <p14:creationId xmlns:p14="http://schemas.microsoft.com/office/powerpoint/2010/main" val="4096896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236782" cy="954107"/>
          </a:xfrm>
          <a:prstGeom prst="rect">
            <a:avLst/>
          </a:prstGeom>
          <a:noFill/>
        </p:spPr>
        <p:txBody>
          <a:bodyPr wrap="square" rtlCol="0">
            <a:spAutoFit/>
          </a:bodyPr>
          <a:lstStyle/>
          <a:p>
            <a:r>
              <a:rPr lang="en-US" sz="2800" dirty="0" smtClean="0"/>
              <a:t>8.  The instructor creates and posts electronic lectures or podcasts throughout the course. </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a:t>D</a:t>
            </a:r>
            <a:r>
              <a:rPr lang="en-US" sz="2800" b="1" dirty="0" smtClean="0"/>
              <a:t>E</a:t>
            </a:r>
            <a:endParaRPr lang="en-US" sz="2800" b="1" dirty="0"/>
          </a:p>
        </p:txBody>
      </p:sp>
    </p:spTree>
    <p:extLst>
      <p:ext uri="{BB962C8B-B14F-4D97-AF65-F5344CB8AC3E}">
        <p14:creationId xmlns:p14="http://schemas.microsoft.com/office/powerpoint/2010/main" val="155894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389182" cy="2246769"/>
          </a:xfrm>
          <a:prstGeom prst="rect">
            <a:avLst/>
          </a:prstGeom>
          <a:noFill/>
        </p:spPr>
        <p:txBody>
          <a:bodyPr wrap="square" rtlCol="0">
            <a:spAutoFit/>
          </a:bodyPr>
          <a:lstStyle/>
          <a:p>
            <a:r>
              <a:rPr lang="en-US" sz="2800" dirty="0" smtClean="0"/>
              <a:t>9.  In a hybrid course, where between 1 and 99% of the course is offered online, the instructor has the Blackboard system automatically grade all online assignments and provides no individual feedback.  </a:t>
            </a:r>
            <a:endParaRPr lang="en-US" sz="2800" dirty="0"/>
          </a:p>
        </p:txBody>
      </p:sp>
      <p:sp>
        <p:nvSpPr>
          <p:cNvPr id="6" name="TextBox 5"/>
          <p:cNvSpPr txBox="1"/>
          <p:nvPr/>
        </p:nvSpPr>
        <p:spPr>
          <a:xfrm>
            <a:off x="1067909" y="5169482"/>
            <a:ext cx="7236782" cy="523220"/>
          </a:xfrm>
          <a:prstGeom prst="rect">
            <a:avLst/>
          </a:prstGeom>
          <a:noFill/>
        </p:spPr>
        <p:txBody>
          <a:bodyPr wrap="square" rtlCol="0">
            <a:spAutoFit/>
          </a:bodyPr>
          <a:lstStyle/>
          <a:p>
            <a:pPr algn="ctr"/>
            <a:r>
              <a:rPr lang="en-US" sz="2800" b="1" dirty="0" smtClean="0"/>
              <a:t>CE</a:t>
            </a:r>
            <a:endParaRPr lang="en-US" sz="2800" b="1" dirty="0"/>
          </a:p>
        </p:txBody>
      </p:sp>
    </p:spTree>
    <p:extLst>
      <p:ext uri="{BB962C8B-B14F-4D97-AF65-F5344CB8AC3E}">
        <p14:creationId xmlns:p14="http://schemas.microsoft.com/office/powerpoint/2010/main" val="2721590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or CE?</a:t>
            </a:r>
          </a:p>
        </p:txBody>
      </p:sp>
      <p:sp>
        <p:nvSpPr>
          <p:cNvPr id="2" name="TextBox 1"/>
          <p:cNvSpPr txBox="1"/>
          <p:nvPr/>
        </p:nvSpPr>
        <p:spPr>
          <a:xfrm>
            <a:off x="1145218" y="3124200"/>
            <a:ext cx="7389182" cy="2246769"/>
          </a:xfrm>
          <a:prstGeom prst="rect">
            <a:avLst/>
          </a:prstGeom>
          <a:noFill/>
        </p:spPr>
        <p:txBody>
          <a:bodyPr wrap="square" rtlCol="0">
            <a:spAutoFit/>
          </a:bodyPr>
          <a:lstStyle/>
          <a:p>
            <a:r>
              <a:rPr lang="en-US" sz="2800" dirty="0" smtClean="0"/>
              <a:t>10.  In a hybrid course</a:t>
            </a:r>
            <a:r>
              <a:rPr lang="en-US" sz="2800" dirty="0"/>
              <a:t>, where between 1 and 99% of the course is offered online, </a:t>
            </a:r>
            <a:r>
              <a:rPr lang="en-US" sz="2800" dirty="0" smtClean="0"/>
              <a:t>the instructor posts questions to the discussion board and facilitates the discussion between him/her and the students. </a:t>
            </a:r>
            <a:endParaRPr lang="en-US" sz="2800" dirty="0"/>
          </a:p>
        </p:txBody>
      </p:sp>
      <p:sp>
        <p:nvSpPr>
          <p:cNvPr id="6" name="TextBox 5"/>
          <p:cNvSpPr txBox="1"/>
          <p:nvPr/>
        </p:nvSpPr>
        <p:spPr>
          <a:xfrm>
            <a:off x="1067909" y="5420380"/>
            <a:ext cx="7236782" cy="523220"/>
          </a:xfrm>
          <a:prstGeom prst="rect">
            <a:avLst/>
          </a:prstGeom>
          <a:noFill/>
        </p:spPr>
        <p:txBody>
          <a:bodyPr wrap="square" rtlCol="0">
            <a:spAutoFit/>
          </a:bodyPr>
          <a:lstStyle/>
          <a:p>
            <a:pPr algn="ctr"/>
            <a:r>
              <a:rPr lang="en-US" sz="2800" b="1" dirty="0" smtClean="0"/>
              <a:t>DE</a:t>
            </a:r>
            <a:endParaRPr lang="en-US" sz="2800" b="1" dirty="0"/>
          </a:p>
        </p:txBody>
      </p:sp>
    </p:spTree>
    <p:extLst>
      <p:ext uri="{BB962C8B-B14F-4D97-AF65-F5344CB8AC3E}">
        <p14:creationId xmlns:p14="http://schemas.microsoft.com/office/powerpoint/2010/main" val="3030750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877985"/>
          </a:xfrm>
          <a:prstGeom prst="rect">
            <a:avLst/>
          </a:prstGeom>
        </p:spPr>
        <p:txBody>
          <a:bodyPr wrap="square">
            <a:spAutoFit/>
          </a:bodyPr>
          <a:lstStyle/>
          <a:p>
            <a:r>
              <a:rPr lang="en-US" sz="3600" dirty="0" smtClean="0"/>
              <a:t>Accreditation</a:t>
            </a:r>
          </a:p>
          <a:p>
            <a:endParaRPr lang="en-US" sz="1200" dirty="0" smtClean="0"/>
          </a:p>
          <a:p>
            <a:r>
              <a:rPr lang="en-US" b="1" i="1" dirty="0" smtClean="0"/>
              <a:t>Distance Education </a:t>
            </a:r>
            <a:r>
              <a:rPr lang="en-US" i="1" dirty="0" smtClean="0"/>
              <a:t>is defined, for the purposes of accreditation review as a formal interaction which uses one or more technologies to deliver instruction to students who are separated from the instructor and which supports </a:t>
            </a:r>
            <a:r>
              <a:rPr lang="en-US" b="1" i="1" dirty="0" smtClean="0"/>
              <a:t>regular and substantive interaction between the students and instructors</a:t>
            </a:r>
            <a:r>
              <a:rPr lang="en-US" i="1" dirty="0" smtClean="0"/>
              <a:t>, either synchronously or asynchronously.  Distance education often incorporates technologies such as the internet; one-way and two-way transmissions through open broadcast, closed circuit, cable, microwave, broadband lines, fiber optics, satellite, or wireless communications devices; audios conferencing; or video cassettes, DVSs, and CD-ROMS, in conjunction with any of the other technologies. </a:t>
            </a:r>
          </a:p>
          <a:p>
            <a:endParaRPr lang="en-US" dirty="0" smtClean="0"/>
          </a:p>
        </p:txBody>
      </p:sp>
    </p:spTree>
    <p:extLst>
      <p:ext uri="{BB962C8B-B14F-4D97-AF65-F5344CB8AC3E}">
        <p14:creationId xmlns:p14="http://schemas.microsoft.com/office/powerpoint/2010/main" val="846179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6" name="Rectangle 5"/>
          <p:cNvSpPr/>
          <p:nvPr/>
        </p:nvSpPr>
        <p:spPr>
          <a:xfrm>
            <a:off x="1143000" y="2209800"/>
            <a:ext cx="7086600" cy="3600986"/>
          </a:xfrm>
          <a:prstGeom prst="rect">
            <a:avLst/>
          </a:prstGeom>
        </p:spPr>
        <p:txBody>
          <a:bodyPr wrap="square">
            <a:spAutoFit/>
          </a:bodyPr>
          <a:lstStyle/>
          <a:p>
            <a:r>
              <a:rPr lang="en-US" sz="3600" dirty="0" smtClean="0"/>
              <a:t>Accreditation</a:t>
            </a:r>
          </a:p>
          <a:p>
            <a:endParaRPr lang="en-US" sz="1200" dirty="0" smtClean="0"/>
          </a:p>
          <a:p>
            <a:r>
              <a:rPr lang="en-US" b="1" i="1" dirty="0" smtClean="0"/>
              <a:t>Correspondence Education</a:t>
            </a:r>
            <a:r>
              <a:rPr lang="en-US" i="1" dirty="0" smtClean="0"/>
              <a:t> means: </a:t>
            </a:r>
          </a:p>
          <a:p>
            <a:pPr marL="342900" indent="-342900">
              <a:buAutoNum type="arabicParenBoth"/>
            </a:pPr>
            <a:r>
              <a:rPr lang="en-US" i="1" dirty="0" smtClean="0"/>
              <a:t>Education provided through one or more courses by an institution under which the institution provides instructional materials, by mail or electronic transmissions, including examinations on the materials, to students who are separated from the instructor; </a:t>
            </a:r>
          </a:p>
          <a:p>
            <a:pPr marL="342900" indent="-342900">
              <a:buAutoNum type="arabicParenBoth"/>
            </a:pPr>
            <a:r>
              <a:rPr lang="en-US" b="1" i="1" dirty="0" smtClean="0"/>
              <a:t>Interaction between the instructor and the students is limited, is not regular and substantive, and is primarily initiated by the students;</a:t>
            </a:r>
          </a:p>
          <a:p>
            <a:pPr marL="342900" indent="-342900">
              <a:buAutoNum type="arabicParenBoth"/>
            </a:pPr>
            <a:r>
              <a:rPr lang="en-US" i="1" dirty="0" smtClean="0"/>
              <a:t>Correspondence courses are typically self-paced; and,</a:t>
            </a:r>
          </a:p>
          <a:p>
            <a:pPr marL="342900" indent="-342900">
              <a:buAutoNum type="arabicParenBoth"/>
            </a:pPr>
            <a:r>
              <a:rPr lang="en-US" i="1" dirty="0" smtClean="0"/>
              <a:t>Correspondence education is not distance education.</a:t>
            </a:r>
          </a:p>
          <a:p>
            <a:endParaRPr lang="en-US" dirty="0" smtClean="0"/>
          </a:p>
        </p:txBody>
      </p:sp>
    </p:spTree>
    <p:extLst>
      <p:ext uri="{BB962C8B-B14F-4D97-AF65-F5344CB8AC3E}">
        <p14:creationId xmlns:p14="http://schemas.microsoft.com/office/powerpoint/2010/main" val="846179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8" name="Rectangle 7"/>
          <p:cNvSpPr/>
          <p:nvPr/>
        </p:nvSpPr>
        <p:spPr>
          <a:xfrm>
            <a:off x="1143000" y="2209800"/>
            <a:ext cx="7086600" cy="3816429"/>
          </a:xfrm>
          <a:prstGeom prst="rect">
            <a:avLst/>
          </a:prstGeom>
        </p:spPr>
        <p:txBody>
          <a:bodyPr wrap="square">
            <a:spAutoFit/>
          </a:bodyPr>
          <a:lstStyle/>
          <a:p>
            <a:r>
              <a:rPr lang="en-US" sz="3600" dirty="0" smtClean="0"/>
              <a:t>Accreditation</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Main Differences </a:t>
            </a:r>
            <a:r>
              <a:rPr lang="en-US" sz="2800" dirty="0"/>
              <a:t>A</a:t>
            </a:r>
            <a:r>
              <a:rPr lang="en-US" sz="2800" dirty="0" smtClean="0"/>
              <a:t>re:</a:t>
            </a:r>
          </a:p>
          <a:p>
            <a:pPr marL="1028700" lvl="1" indent="-571500">
              <a:buFont typeface="Arial" pitchFamily="34" charset="0"/>
              <a:buChar char="•"/>
            </a:pPr>
            <a:r>
              <a:rPr lang="en-US" sz="2000" dirty="0" smtClean="0"/>
              <a:t>Regular and Substantive </a:t>
            </a:r>
            <a:r>
              <a:rPr lang="en-US" sz="2000" dirty="0"/>
              <a:t>C</a:t>
            </a:r>
            <a:r>
              <a:rPr lang="en-US" sz="2000" dirty="0" smtClean="0"/>
              <a:t>ontact</a:t>
            </a:r>
          </a:p>
          <a:p>
            <a:pPr marL="1028700" lvl="1" indent="-571500">
              <a:buFont typeface="Arial" pitchFamily="34" charset="0"/>
              <a:buChar char="•"/>
            </a:pPr>
            <a:r>
              <a:rPr lang="en-US" sz="2000" dirty="0" smtClean="0"/>
              <a:t>Student-initiated vs. Instructor-initiated Interaction</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Without proper interaction, courses could be declared as CE – with federal financial aid implications.</a:t>
            </a:r>
          </a:p>
          <a:p>
            <a:pPr marL="571500" indent="-571500">
              <a:buFont typeface="Arial" pitchFamily="34" charset="0"/>
              <a:buChar char="•"/>
            </a:pPr>
            <a:endParaRPr lang="en-US" sz="1200" dirty="0" smtClean="0"/>
          </a:p>
          <a:p>
            <a:endParaRPr lang="en-US" dirty="0" smtClean="0"/>
          </a:p>
        </p:txBody>
      </p:sp>
      <p:sp>
        <p:nvSpPr>
          <p:cNvPr id="6"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846179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816429"/>
          </a:xfrm>
          <a:prstGeom prst="rect">
            <a:avLst/>
          </a:prstGeom>
        </p:spPr>
        <p:txBody>
          <a:bodyPr wrap="square">
            <a:spAutoFit/>
          </a:bodyPr>
          <a:lstStyle/>
          <a:p>
            <a:r>
              <a:rPr lang="en-US" sz="3600" dirty="0" smtClean="0"/>
              <a:t>Accreditation</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Why We Care</a:t>
            </a:r>
          </a:p>
          <a:p>
            <a:pPr marL="571500" indent="-571500">
              <a:buFont typeface="Arial" pitchFamily="34" charset="0"/>
              <a:buChar char="•"/>
            </a:pPr>
            <a:endParaRPr lang="en-US" sz="1200" dirty="0" smtClean="0"/>
          </a:p>
          <a:p>
            <a:r>
              <a:rPr lang="en-US" sz="2000" dirty="0" smtClean="0"/>
              <a:t>Without proper interaction and use of technologies, courses could be declared as CE – with federal financial aid implications.</a:t>
            </a:r>
          </a:p>
          <a:p>
            <a:endParaRPr lang="en-US" sz="2800" dirty="0"/>
          </a:p>
          <a:p>
            <a:pPr algn="ctr"/>
            <a:r>
              <a:rPr lang="en-US" sz="2800" dirty="0" smtClean="0">
                <a:hlinkClick r:id="rId4"/>
              </a:rPr>
              <a:t>St. Mary of the Woods Told to Return $42-Million in Federal Student Aid</a:t>
            </a:r>
            <a:endParaRPr lang="en-US" sz="2800" dirty="0" smtClean="0"/>
          </a:p>
          <a:p>
            <a:endParaRPr lang="en-US" sz="1200" dirty="0" smtClean="0"/>
          </a:p>
          <a:p>
            <a:endParaRPr lang="en-US" dirty="0" smtClean="0"/>
          </a:p>
        </p:txBody>
      </p:sp>
    </p:spTree>
    <p:extLst>
      <p:ext uri="{BB962C8B-B14F-4D97-AF65-F5344CB8AC3E}">
        <p14:creationId xmlns:p14="http://schemas.microsoft.com/office/powerpoint/2010/main" val="2351153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1969770"/>
          </a:xfrm>
          <a:prstGeom prst="rect">
            <a:avLst/>
          </a:prstGeom>
        </p:spPr>
        <p:txBody>
          <a:bodyPr wrap="square">
            <a:spAutoFit/>
          </a:bodyPr>
          <a:lstStyle/>
          <a:p>
            <a:r>
              <a:rPr lang="en-US" sz="3600" dirty="0" smtClean="0"/>
              <a:t>What You Can Do</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Three Basic Things You Can Do to Ensure Your DE Courses are NOT CE Courses</a:t>
            </a:r>
            <a:r>
              <a:rPr lang="en-US" sz="2800" dirty="0"/>
              <a:t>:</a:t>
            </a:r>
            <a:endParaRPr lang="en-US" sz="2800" dirty="0" smtClean="0"/>
          </a:p>
          <a:p>
            <a:endParaRPr lang="en-US" dirty="0" smtClean="0"/>
          </a:p>
        </p:txBody>
      </p:sp>
      <p:sp>
        <p:nvSpPr>
          <p:cNvPr id="6" name="Rectangle 5"/>
          <p:cNvSpPr/>
          <p:nvPr/>
        </p:nvSpPr>
        <p:spPr>
          <a:xfrm>
            <a:off x="1143000" y="4708123"/>
            <a:ext cx="7543800" cy="400110"/>
          </a:xfrm>
          <a:prstGeom prst="rect">
            <a:avLst/>
          </a:prstGeom>
        </p:spPr>
        <p:txBody>
          <a:bodyPr wrap="square">
            <a:spAutoFit/>
          </a:bodyPr>
          <a:lstStyle/>
          <a:p>
            <a:r>
              <a:rPr lang="en-US" sz="2000" dirty="0" smtClean="0"/>
              <a:t>2.  Have some </a:t>
            </a:r>
            <a:r>
              <a:rPr lang="en-US" sz="2000" dirty="0"/>
              <a:t>a</a:t>
            </a:r>
            <a:r>
              <a:rPr lang="en-US" sz="2000" dirty="0" smtClean="0"/>
              <a:t>ssignments </a:t>
            </a:r>
            <a:r>
              <a:rPr lang="en-US" sz="2000" dirty="0"/>
              <a:t>g</a:t>
            </a:r>
            <a:r>
              <a:rPr lang="en-US" sz="2000" dirty="0" smtClean="0"/>
              <a:t>raded by you with individual feedback.</a:t>
            </a:r>
          </a:p>
        </p:txBody>
      </p:sp>
      <p:sp>
        <p:nvSpPr>
          <p:cNvPr id="7" name="Rectangle 6"/>
          <p:cNvSpPr/>
          <p:nvPr/>
        </p:nvSpPr>
        <p:spPr>
          <a:xfrm>
            <a:off x="1143000" y="4267200"/>
            <a:ext cx="7086600" cy="400110"/>
          </a:xfrm>
          <a:prstGeom prst="rect">
            <a:avLst/>
          </a:prstGeom>
        </p:spPr>
        <p:txBody>
          <a:bodyPr wrap="square">
            <a:spAutoFit/>
          </a:bodyPr>
          <a:lstStyle/>
          <a:p>
            <a:r>
              <a:rPr lang="en-US" sz="2000" dirty="0" smtClean="0"/>
              <a:t>1.  Post weekly announcements focusing student work.</a:t>
            </a:r>
          </a:p>
        </p:txBody>
      </p:sp>
      <p:sp>
        <p:nvSpPr>
          <p:cNvPr id="2" name="Rectangle 1"/>
          <p:cNvSpPr/>
          <p:nvPr/>
        </p:nvSpPr>
        <p:spPr>
          <a:xfrm>
            <a:off x="1143000" y="5181600"/>
            <a:ext cx="7086600" cy="400110"/>
          </a:xfrm>
          <a:prstGeom prst="rect">
            <a:avLst/>
          </a:prstGeom>
        </p:spPr>
        <p:txBody>
          <a:bodyPr wrap="square">
            <a:spAutoFit/>
          </a:bodyPr>
          <a:lstStyle/>
          <a:p>
            <a:r>
              <a:rPr lang="en-US" sz="2000" dirty="0" smtClean="0"/>
              <a:t>3.  Strict </a:t>
            </a:r>
            <a:r>
              <a:rPr lang="en-US" sz="2000" dirty="0"/>
              <a:t>due dates throughout the semester  - not just at the end.</a:t>
            </a:r>
          </a:p>
        </p:txBody>
      </p:sp>
    </p:spTree>
    <p:extLst>
      <p:ext uri="{BB962C8B-B14F-4D97-AF65-F5344CB8AC3E}">
        <p14:creationId xmlns:p14="http://schemas.microsoft.com/office/powerpoint/2010/main" val="846179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2739211"/>
          </a:xfrm>
          <a:prstGeom prst="rect">
            <a:avLst/>
          </a:prstGeom>
        </p:spPr>
        <p:txBody>
          <a:bodyPr wrap="square">
            <a:spAutoFit/>
          </a:bodyPr>
          <a:lstStyle/>
          <a:p>
            <a:r>
              <a:rPr lang="en-US" sz="3600" dirty="0" smtClean="0"/>
              <a:t>DE At a Glance</a:t>
            </a:r>
          </a:p>
          <a:p>
            <a:endParaRPr lang="en-US" sz="1200" dirty="0" smtClean="0"/>
          </a:p>
          <a:p>
            <a:pPr marL="571500" indent="-571500">
              <a:buFont typeface="Arial" pitchFamily="34" charset="0"/>
              <a:buChar char="•"/>
            </a:pPr>
            <a:r>
              <a:rPr lang="en-US" sz="2800" dirty="0" smtClean="0"/>
              <a:t>Where can I find information on DE at Grossmont College?</a:t>
            </a:r>
          </a:p>
          <a:p>
            <a:endParaRPr lang="en-US" sz="2800" dirty="0"/>
          </a:p>
          <a:p>
            <a:pPr algn="ctr"/>
            <a:r>
              <a:rPr lang="en-US" sz="2800" dirty="0" smtClean="0">
                <a:hlinkClick r:id="rId4"/>
              </a:rPr>
              <a:t>http://www.grossmont.edu/de</a:t>
            </a:r>
            <a:r>
              <a:rPr lang="en-US" sz="2800" dirty="0" smtClean="0"/>
              <a:t> </a:t>
            </a:r>
          </a:p>
          <a:p>
            <a:endParaRPr lang="en-US" sz="1200" dirty="0" smtClean="0"/>
          </a:p>
        </p:txBody>
      </p:sp>
    </p:spTree>
    <p:extLst>
      <p:ext uri="{BB962C8B-B14F-4D97-AF65-F5344CB8AC3E}">
        <p14:creationId xmlns:p14="http://schemas.microsoft.com/office/powerpoint/2010/main" val="2550176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600986"/>
          </a:xfrm>
          <a:prstGeom prst="rect">
            <a:avLst/>
          </a:prstGeom>
        </p:spPr>
        <p:txBody>
          <a:bodyPr wrap="square">
            <a:spAutoFit/>
          </a:bodyPr>
          <a:lstStyle/>
          <a:p>
            <a:r>
              <a:rPr lang="en-US" sz="3600" dirty="0" smtClean="0"/>
              <a:t>Quality Matters Pilot</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Peer (Faculty to Faculty) Review Process</a:t>
            </a:r>
          </a:p>
          <a:p>
            <a:endParaRPr lang="en-US" sz="2800" dirty="0" smtClean="0"/>
          </a:p>
          <a:p>
            <a:pPr marL="571500" indent="-571500">
              <a:buFont typeface="Arial" pitchFamily="34" charset="0"/>
              <a:buChar char="•"/>
            </a:pPr>
            <a:r>
              <a:rPr lang="en-US" sz="2800" dirty="0" smtClean="0"/>
              <a:t>Focus on Course Design – NOT Delivery</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Focus on Alignment</a:t>
            </a:r>
          </a:p>
          <a:p>
            <a:pPr marL="571500" indent="-571500">
              <a:buFont typeface="Arial" pitchFamily="34" charset="0"/>
              <a:buChar char="•"/>
            </a:pPr>
            <a:endParaRPr lang="en-US" sz="2800" dirty="0"/>
          </a:p>
          <a:p>
            <a:endParaRPr lang="en-US" sz="1200" dirty="0" smtClean="0"/>
          </a:p>
        </p:txBody>
      </p:sp>
    </p:spTree>
    <p:extLst>
      <p:ext uri="{BB962C8B-B14F-4D97-AF65-F5344CB8AC3E}">
        <p14:creationId xmlns:p14="http://schemas.microsoft.com/office/powerpoint/2010/main" val="84624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4524315"/>
          </a:xfrm>
          <a:prstGeom prst="rect">
            <a:avLst/>
          </a:prstGeom>
        </p:spPr>
        <p:txBody>
          <a:bodyPr wrap="square">
            <a:spAutoFit/>
          </a:bodyPr>
          <a:lstStyle/>
          <a:p>
            <a:r>
              <a:rPr lang="en-US" sz="3600" dirty="0" smtClean="0"/>
              <a:t>Quality Matters Pilot</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8 General Standards in the Rubric</a:t>
            </a:r>
          </a:p>
          <a:p>
            <a:pPr marL="1085850" lvl="2" indent="-171450">
              <a:buFont typeface="Wingdings" pitchFamily="2" charset="2"/>
              <a:buChar char="Ø"/>
            </a:pPr>
            <a:r>
              <a:rPr lang="en-US" sz="2000" dirty="0"/>
              <a:t>Course Overview and Introduction </a:t>
            </a:r>
          </a:p>
          <a:p>
            <a:pPr marL="1085850" lvl="2" indent="-171450">
              <a:buFont typeface="Wingdings" pitchFamily="2" charset="2"/>
              <a:buChar char="Ø"/>
            </a:pPr>
            <a:r>
              <a:rPr lang="en-US" sz="2000" dirty="0"/>
              <a:t>Learning Objectives (Competencies)</a:t>
            </a:r>
          </a:p>
          <a:p>
            <a:pPr marL="1085850" lvl="2" indent="-171450">
              <a:buFont typeface="Wingdings" pitchFamily="2" charset="2"/>
              <a:buChar char="Ø"/>
            </a:pPr>
            <a:r>
              <a:rPr lang="en-US" sz="2000" dirty="0"/>
              <a:t>Assessment and Measurement </a:t>
            </a:r>
          </a:p>
          <a:p>
            <a:pPr marL="1085850" lvl="2" indent="-171450">
              <a:buFont typeface="Wingdings" pitchFamily="2" charset="2"/>
              <a:buChar char="Ø"/>
            </a:pPr>
            <a:r>
              <a:rPr lang="en-US" sz="2000" dirty="0"/>
              <a:t>Instructional Materials </a:t>
            </a:r>
          </a:p>
          <a:p>
            <a:pPr marL="1085850" lvl="2" indent="-171450">
              <a:buFont typeface="Wingdings" pitchFamily="2" charset="2"/>
              <a:buChar char="Ø"/>
            </a:pPr>
            <a:r>
              <a:rPr lang="en-US" sz="2000" dirty="0"/>
              <a:t>Learner Interaction and Engagement </a:t>
            </a:r>
          </a:p>
          <a:p>
            <a:pPr marL="1085850" lvl="2" indent="-171450">
              <a:buFont typeface="Wingdings" pitchFamily="2" charset="2"/>
              <a:buChar char="Ø"/>
            </a:pPr>
            <a:r>
              <a:rPr lang="en-US" sz="2000" dirty="0"/>
              <a:t>Course Technology </a:t>
            </a:r>
          </a:p>
          <a:p>
            <a:pPr marL="1085850" lvl="2" indent="-171450">
              <a:buFont typeface="Wingdings" pitchFamily="2" charset="2"/>
              <a:buChar char="Ø"/>
            </a:pPr>
            <a:r>
              <a:rPr lang="en-US" sz="2000" dirty="0"/>
              <a:t>Learner Support </a:t>
            </a:r>
          </a:p>
          <a:p>
            <a:pPr marL="1085850" lvl="2" indent="-171450">
              <a:buFont typeface="Wingdings" pitchFamily="2" charset="2"/>
              <a:buChar char="Ø"/>
            </a:pPr>
            <a:r>
              <a:rPr lang="en-US" sz="2000" dirty="0"/>
              <a:t>Accessibility </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hlinkClick r:id="rId4"/>
              </a:rPr>
              <a:t>www.qmprogram.org</a:t>
            </a:r>
            <a:endParaRPr lang="en-US" sz="2800" dirty="0" smtClean="0"/>
          </a:p>
          <a:p>
            <a:endParaRPr lang="en-US" sz="1200" dirty="0" smtClean="0"/>
          </a:p>
        </p:txBody>
      </p:sp>
    </p:spTree>
    <p:extLst>
      <p:ext uri="{BB962C8B-B14F-4D97-AF65-F5344CB8AC3E}">
        <p14:creationId xmlns:p14="http://schemas.microsoft.com/office/powerpoint/2010/main" val="2460269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09800"/>
            <a:ext cx="8534400" cy="4339650"/>
          </a:xfrm>
          <a:prstGeom prst="rect">
            <a:avLst/>
          </a:prstGeom>
        </p:spPr>
        <p:txBody>
          <a:bodyPr wrap="square">
            <a:spAutoFit/>
          </a:bodyPr>
          <a:lstStyle/>
          <a:p>
            <a:r>
              <a:rPr lang="en-US" sz="3600" dirty="0" smtClean="0"/>
              <a:t>Pilot Plan 2013</a:t>
            </a:r>
            <a:br>
              <a:rPr lang="en-US" sz="3600" dirty="0" smtClean="0"/>
            </a:br>
            <a:endParaRPr lang="en-US" sz="1200" dirty="0" smtClean="0"/>
          </a:p>
          <a:p>
            <a:pPr marL="571500" indent="-571500">
              <a:buFont typeface="Arial" pitchFamily="34" charset="0"/>
              <a:buChar char="•"/>
            </a:pPr>
            <a:r>
              <a:rPr lang="en-US" sz="2400" dirty="0" smtClean="0"/>
              <a:t>Jan:             Familiarize Faculty / Staff and Gain Support</a:t>
            </a:r>
          </a:p>
          <a:p>
            <a:pPr marL="571500" indent="-571500">
              <a:buFont typeface="Arial" pitchFamily="34" charset="0"/>
              <a:buChar char="•"/>
            </a:pPr>
            <a:r>
              <a:rPr lang="en-US" sz="2400" dirty="0" smtClean="0"/>
              <a:t>Jan/Feb:     Identify 2-3 </a:t>
            </a:r>
            <a:r>
              <a:rPr lang="en-US" sz="2400" b="1" dirty="0" smtClean="0"/>
              <a:t>CTE</a:t>
            </a:r>
            <a:r>
              <a:rPr lang="en-US" sz="2400" dirty="0" smtClean="0"/>
              <a:t> Online Courses for Review</a:t>
            </a:r>
          </a:p>
          <a:p>
            <a:pPr marL="571500" indent="-571500">
              <a:buFont typeface="Arial" pitchFamily="34" charset="0"/>
              <a:buChar char="•"/>
            </a:pPr>
            <a:r>
              <a:rPr lang="en-US" sz="2400" dirty="0" smtClean="0"/>
              <a:t>Jan/Feb:     Identify Peer Reviewers (Early Adopters)</a:t>
            </a:r>
          </a:p>
          <a:p>
            <a:pPr marL="571500" indent="-571500">
              <a:buFont typeface="Arial" pitchFamily="34" charset="0"/>
              <a:buChar char="•"/>
            </a:pPr>
            <a:r>
              <a:rPr lang="en-US" sz="2400" dirty="0" smtClean="0"/>
              <a:t>Mar - Jun:  Peer Reviewers Complete Training</a:t>
            </a:r>
          </a:p>
          <a:p>
            <a:pPr marL="571500" indent="-571500">
              <a:buFont typeface="Arial" pitchFamily="34" charset="0"/>
              <a:buChar char="•"/>
            </a:pPr>
            <a:r>
              <a:rPr lang="en-US" sz="2400" dirty="0" smtClean="0"/>
              <a:t>Jun:   	  Begin Review of Courses </a:t>
            </a:r>
          </a:p>
          <a:p>
            <a:pPr marL="571500" indent="-571500">
              <a:buFont typeface="Arial" pitchFamily="34" charset="0"/>
              <a:buChar char="•"/>
            </a:pPr>
            <a:r>
              <a:rPr lang="en-US" sz="2400" dirty="0" smtClean="0"/>
              <a:t>Jul/Aug:      Complete Review of Courses</a:t>
            </a:r>
          </a:p>
          <a:p>
            <a:pPr marL="571500" indent="-571500">
              <a:buFont typeface="Arial" pitchFamily="34" charset="0"/>
              <a:buChar char="•"/>
            </a:pPr>
            <a:r>
              <a:rPr lang="en-US" sz="2400" dirty="0" smtClean="0"/>
              <a:t>Aug:	  Present Progress at Flex Week</a:t>
            </a:r>
          </a:p>
          <a:p>
            <a:endParaRPr lang="en-US" sz="1200" dirty="0" smtClean="0"/>
          </a:p>
          <a:p>
            <a:pPr marL="571500" indent="-571500">
              <a:buFont typeface="Arial" pitchFamily="34" charset="0"/>
              <a:buChar char="•"/>
            </a:pPr>
            <a:r>
              <a:rPr lang="en-US" sz="2400" dirty="0" smtClean="0"/>
              <a:t>Sept and Beyond:  Continue Training, Course </a:t>
            </a:r>
            <a:r>
              <a:rPr lang="en-US" sz="2400" dirty="0"/>
              <a:t>R</a:t>
            </a:r>
            <a:r>
              <a:rPr lang="en-US" sz="2400" dirty="0" smtClean="0"/>
              <a:t>eviews and Assessment of the Program</a:t>
            </a:r>
          </a:p>
        </p:txBody>
      </p:sp>
      <p:sp>
        <p:nvSpPr>
          <p:cNvPr id="6"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28911719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7848600" cy="4124206"/>
          </a:xfrm>
          <a:prstGeom prst="rect">
            <a:avLst/>
          </a:prstGeom>
        </p:spPr>
        <p:txBody>
          <a:bodyPr wrap="square">
            <a:spAutoFit/>
          </a:bodyPr>
          <a:lstStyle/>
          <a:p>
            <a:r>
              <a:rPr lang="en-US" sz="3600" dirty="0" smtClean="0"/>
              <a:t>Status</a:t>
            </a:r>
            <a:endParaRPr lang="en-US" sz="1200" dirty="0" smtClean="0"/>
          </a:p>
          <a:p>
            <a:pPr marL="571500" indent="-571500">
              <a:buFont typeface="Arial" pitchFamily="34" charset="0"/>
              <a:buChar char="•"/>
            </a:pPr>
            <a:r>
              <a:rPr lang="en-US" sz="2800" dirty="0" smtClean="0"/>
              <a:t>Two CSIS Course Have Been Volunteered</a:t>
            </a:r>
          </a:p>
          <a:p>
            <a:pPr marL="571500" indent="-571500">
              <a:buFont typeface="Arial" pitchFamily="34" charset="0"/>
              <a:buChar char="•"/>
            </a:pPr>
            <a:endParaRPr lang="en-US" sz="2800" dirty="0" smtClean="0"/>
          </a:p>
          <a:p>
            <a:pPr marL="571500" indent="-571500">
              <a:buFont typeface="Arial" pitchFamily="34" charset="0"/>
              <a:buChar char="•"/>
            </a:pPr>
            <a:r>
              <a:rPr lang="en-US" sz="2800" dirty="0" smtClean="0"/>
              <a:t>4 Faculty Members Are Taking the Peer Reviewer Courses Now</a:t>
            </a:r>
          </a:p>
          <a:p>
            <a:endParaRPr lang="en-US" sz="2800" dirty="0" smtClean="0"/>
          </a:p>
          <a:p>
            <a:pPr marL="571500" indent="-571500">
              <a:buFont typeface="Arial" pitchFamily="34" charset="0"/>
              <a:buChar char="•"/>
            </a:pPr>
            <a:r>
              <a:rPr lang="en-US" sz="2800" dirty="0" smtClean="0"/>
              <a:t>We Are Still taking volunteers for Peer Reviewers</a:t>
            </a:r>
          </a:p>
          <a:p>
            <a:pPr marL="1028700" lvl="1" indent="-571500">
              <a:buFont typeface="Wingdings" pitchFamily="2" charset="2"/>
              <a:buChar char="Ø"/>
            </a:pPr>
            <a:r>
              <a:rPr lang="en-US" sz="2000" dirty="0" smtClean="0"/>
              <a:t>The college pays for the training</a:t>
            </a:r>
          </a:p>
          <a:p>
            <a:pPr marL="1028700" lvl="1" indent="-571500">
              <a:buFont typeface="Wingdings" pitchFamily="2" charset="2"/>
              <a:buChar char="Ø"/>
            </a:pPr>
            <a:r>
              <a:rPr lang="en-US" sz="2000" dirty="0" smtClean="0"/>
              <a:t>You receive a stipend for the peer review</a:t>
            </a:r>
          </a:p>
          <a:p>
            <a:endParaRPr lang="en-US" dirty="0" smtClean="0"/>
          </a:p>
        </p:txBody>
      </p:sp>
      <p:sp>
        <p:nvSpPr>
          <p:cNvPr id="6"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3465436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7848600" cy="4493538"/>
          </a:xfrm>
          <a:prstGeom prst="rect">
            <a:avLst/>
          </a:prstGeom>
        </p:spPr>
        <p:txBody>
          <a:bodyPr wrap="square">
            <a:spAutoFit/>
          </a:bodyPr>
          <a:lstStyle/>
          <a:p>
            <a:r>
              <a:rPr lang="en-US" sz="3600" dirty="0" smtClean="0"/>
              <a:t>Training &amp; Resources</a:t>
            </a:r>
          </a:p>
          <a:p>
            <a:endParaRPr lang="en-US" sz="1200" dirty="0" smtClean="0"/>
          </a:p>
          <a:p>
            <a:pPr marL="571500" indent="-571500">
              <a:buFont typeface="Arial" pitchFamily="34" charset="0"/>
              <a:buChar char="•"/>
            </a:pPr>
            <a:r>
              <a:rPr lang="en-US" sz="2800" dirty="0" smtClean="0"/>
              <a:t>2 Quality Matters Workshops in June </a:t>
            </a:r>
          </a:p>
          <a:p>
            <a:pPr marL="571500" indent="-571500">
              <a:buFont typeface="Arial" pitchFamily="34" charset="0"/>
              <a:buChar char="•"/>
            </a:pPr>
            <a:endParaRPr lang="en-US" sz="2800" dirty="0" smtClean="0"/>
          </a:p>
          <a:p>
            <a:pPr marL="1028700" lvl="1" indent="-571500">
              <a:buFont typeface="Wingdings" pitchFamily="2" charset="2"/>
              <a:buChar char="Ø"/>
            </a:pPr>
            <a:r>
              <a:rPr lang="en-US" sz="2000" dirty="0" smtClean="0"/>
              <a:t>Designing Your Online Courses</a:t>
            </a:r>
          </a:p>
          <a:p>
            <a:pPr lvl="2"/>
            <a:endParaRPr lang="en-US" sz="1000" dirty="0" smtClean="0"/>
          </a:p>
          <a:p>
            <a:pPr lvl="2"/>
            <a:r>
              <a:rPr lang="en-US" sz="1600" dirty="0" smtClean="0"/>
              <a:t>   Offered </a:t>
            </a:r>
            <a:r>
              <a:rPr lang="en-US" sz="1600" dirty="0"/>
              <a:t>twice: </a:t>
            </a:r>
            <a:endParaRPr lang="en-US" sz="1600" dirty="0" smtClean="0"/>
          </a:p>
          <a:p>
            <a:pPr lvl="2"/>
            <a:r>
              <a:rPr lang="en-US" sz="1600" b="1" dirty="0" smtClean="0"/>
              <a:t>   June </a:t>
            </a:r>
            <a:r>
              <a:rPr lang="en-US" sz="1600" b="1" dirty="0"/>
              <a:t>5</a:t>
            </a:r>
            <a:r>
              <a:rPr lang="en-US" sz="1600" b="1" baseline="30000" dirty="0"/>
              <a:t>th</a:t>
            </a:r>
            <a:r>
              <a:rPr lang="en-US" sz="1600" b="1" dirty="0"/>
              <a:t> from </a:t>
            </a:r>
            <a:r>
              <a:rPr lang="en-US" sz="1600" b="1" dirty="0" smtClean="0"/>
              <a:t>8:00-12:00</a:t>
            </a:r>
            <a:endParaRPr lang="en-US" sz="1600" dirty="0" smtClean="0"/>
          </a:p>
          <a:p>
            <a:pPr lvl="2"/>
            <a:r>
              <a:rPr lang="en-US" sz="1600" b="1" dirty="0" smtClean="0"/>
              <a:t>   June </a:t>
            </a:r>
            <a:r>
              <a:rPr lang="en-US" sz="1600" b="1" dirty="0"/>
              <a:t>6</a:t>
            </a:r>
            <a:r>
              <a:rPr lang="en-US" sz="1600" b="1" baseline="30000" dirty="0"/>
              <a:t>th</a:t>
            </a:r>
            <a:r>
              <a:rPr lang="en-US" sz="1600" b="1" dirty="0"/>
              <a:t> </a:t>
            </a:r>
            <a:r>
              <a:rPr lang="en-US" sz="1600" b="1" dirty="0" smtClean="0"/>
              <a:t>from 1:00-5:00</a:t>
            </a:r>
            <a:endParaRPr lang="en-US" sz="1600" dirty="0" smtClean="0"/>
          </a:p>
          <a:p>
            <a:pPr lvl="2"/>
            <a:endParaRPr lang="en-US" sz="2000" dirty="0" smtClean="0"/>
          </a:p>
          <a:p>
            <a:pPr marL="1028700" lvl="1" indent="-571500">
              <a:buFont typeface="Wingdings" pitchFamily="2" charset="2"/>
              <a:buChar char="Ø"/>
            </a:pPr>
            <a:r>
              <a:rPr lang="en-US" sz="2000" dirty="0" smtClean="0"/>
              <a:t>Improving Your Online Courses</a:t>
            </a:r>
          </a:p>
          <a:p>
            <a:pPr lvl="2"/>
            <a:r>
              <a:rPr lang="en-US" sz="1600" dirty="0" smtClean="0"/>
              <a:t>  </a:t>
            </a:r>
          </a:p>
          <a:p>
            <a:pPr lvl="2"/>
            <a:r>
              <a:rPr lang="en-US" sz="1600" dirty="0"/>
              <a:t> </a:t>
            </a:r>
            <a:r>
              <a:rPr lang="en-US" sz="1600" dirty="0" smtClean="0"/>
              <a:t>  Offered Twice:</a:t>
            </a:r>
          </a:p>
          <a:p>
            <a:pPr lvl="2"/>
            <a:r>
              <a:rPr lang="en-US" sz="1600" b="1" dirty="0" smtClean="0"/>
              <a:t>   June </a:t>
            </a:r>
            <a:r>
              <a:rPr lang="en-US" sz="1600" b="1" dirty="0"/>
              <a:t>5</a:t>
            </a:r>
            <a:r>
              <a:rPr lang="en-US" sz="1600" b="1" baseline="30000" dirty="0"/>
              <a:t>th</a:t>
            </a:r>
            <a:r>
              <a:rPr lang="en-US" sz="1600" b="1" dirty="0"/>
              <a:t> from </a:t>
            </a:r>
            <a:r>
              <a:rPr lang="en-US" sz="1600" b="1" dirty="0" smtClean="0"/>
              <a:t>1:00-5:00</a:t>
            </a:r>
            <a:endParaRPr lang="en-US" sz="1600" dirty="0"/>
          </a:p>
          <a:p>
            <a:pPr lvl="2"/>
            <a:r>
              <a:rPr lang="en-US" sz="1600" b="1" dirty="0" smtClean="0"/>
              <a:t>   June </a:t>
            </a:r>
            <a:r>
              <a:rPr lang="en-US" sz="1600" b="1" dirty="0"/>
              <a:t>6</a:t>
            </a:r>
            <a:r>
              <a:rPr lang="en-US" sz="1600" b="1" baseline="30000" dirty="0"/>
              <a:t>th</a:t>
            </a:r>
            <a:r>
              <a:rPr lang="en-US" sz="1600" b="1" dirty="0"/>
              <a:t> from </a:t>
            </a:r>
            <a:r>
              <a:rPr lang="en-US" sz="1600" b="1" dirty="0" smtClean="0"/>
              <a:t>8:00-12:00</a:t>
            </a:r>
            <a:endParaRPr lang="en-US" sz="1600" dirty="0"/>
          </a:p>
        </p:txBody>
      </p:sp>
      <p:sp>
        <p:nvSpPr>
          <p:cNvPr id="6"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1234252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908762"/>
          </a:xfrm>
          <a:prstGeom prst="rect">
            <a:avLst/>
          </a:prstGeom>
        </p:spPr>
        <p:txBody>
          <a:bodyPr wrap="square">
            <a:spAutoFit/>
          </a:bodyPr>
          <a:lstStyle/>
          <a:p>
            <a:r>
              <a:rPr lang="en-US" sz="3600" dirty="0" smtClean="0"/>
              <a:t>Training &amp; Resources</a:t>
            </a:r>
          </a:p>
          <a:p>
            <a:pPr marL="571500" indent="-571500">
              <a:buFont typeface="Arial" pitchFamily="34" charset="0"/>
              <a:buChar char="•"/>
            </a:pPr>
            <a:endParaRPr lang="en-US" sz="1200" dirty="0" smtClean="0"/>
          </a:p>
          <a:p>
            <a:pPr marL="571500" indent="-571500">
              <a:buFont typeface="Arial" pitchFamily="34" charset="0"/>
              <a:buChar char="•"/>
            </a:pPr>
            <a:r>
              <a:rPr lang="en-US" sz="2800" dirty="0" smtClean="0"/>
              <a:t>Training Opportunities</a:t>
            </a:r>
          </a:p>
          <a:p>
            <a:endParaRPr lang="en-US" sz="1200" dirty="0" smtClean="0"/>
          </a:p>
          <a:p>
            <a:pPr marL="1028700" lvl="1" indent="-571500">
              <a:buFont typeface="Arial" pitchFamily="34" charset="0"/>
              <a:buChar char="•"/>
            </a:pPr>
            <a:r>
              <a:rPr lang="en-US" sz="2000" dirty="0" smtClean="0"/>
              <a:t>Blackboard by fall 2013</a:t>
            </a:r>
          </a:p>
          <a:p>
            <a:pPr marL="1028700" lvl="1" indent="-571500">
              <a:buFont typeface="Arial" pitchFamily="34" charset="0"/>
              <a:buChar char="•"/>
            </a:pPr>
            <a:r>
              <a:rPr lang="en-US" sz="2000" dirty="0" smtClean="0"/>
              <a:t>Accessibility by fall 2013</a:t>
            </a:r>
          </a:p>
          <a:p>
            <a:pPr marL="1028700" lvl="1" indent="-571500">
              <a:buFont typeface="Arial" pitchFamily="34" charset="0"/>
              <a:buChar char="•"/>
            </a:pPr>
            <a:r>
              <a:rPr lang="en-US" sz="2000" dirty="0" smtClean="0"/>
              <a:t>SDICCCA DE Subcommittee in discussions on sharing resources</a:t>
            </a:r>
          </a:p>
          <a:p>
            <a:pPr marL="1028700" lvl="1" indent="-571500">
              <a:buFont typeface="Arial" pitchFamily="34" charset="0"/>
              <a:buChar char="•"/>
            </a:pPr>
            <a:r>
              <a:rPr lang="en-US" sz="2000" dirty="0" smtClean="0"/>
              <a:t>Contact Will Pines for Assistance with Accessibility</a:t>
            </a:r>
          </a:p>
          <a:p>
            <a:pPr marL="1028700" lvl="1" indent="-571500">
              <a:buFont typeface="Arial" pitchFamily="34" charset="0"/>
              <a:buChar char="•"/>
            </a:pPr>
            <a:r>
              <a:rPr lang="en-US" sz="2000" dirty="0" smtClean="0"/>
              <a:t>Contact Chris Rodgers for Assistance with Blackboard</a:t>
            </a:r>
          </a:p>
          <a:p>
            <a:pPr marL="1028700" lvl="1" indent="-571500">
              <a:buFont typeface="Arial" pitchFamily="34" charset="0"/>
              <a:buChar char="•"/>
            </a:pPr>
            <a:r>
              <a:rPr lang="en-US" sz="2000" dirty="0" smtClean="0"/>
              <a:t>Don’t forget resources on </a:t>
            </a:r>
            <a:r>
              <a:rPr lang="en-US" sz="2000" dirty="0" smtClean="0">
                <a:hlinkClick r:id="rId4"/>
              </a:rPr>
              <a:t>www.grossmont.edu/de</a:t>
            </a:r>
            <a:r>
              <a:rPr lang="en-US" sz="2000" dirty="0" smtClean="0"/>
              <a:t> </a:t>
            </a:r>
          </a:p>
          <a:p>
            <a:pPr marL="1028700" lvl="1" indent="-571500">
              <a:buFont typeface="Arial" pitchFamily="34" charset="0"/>
              <a:buChar char="•"/>
            </a:pPr>
            <a:endParaRPr lang="en-US" sz="2000" dirty="0" smtClean="0"/>
          </a:p>
        </p:txBody>
      </p:sp>
    </p:spTree>
    <p:extLst>
      <p:ext uri="{BB962C8B-B14F-4D97-AF65-F5344CB8AC3E}">
        <p14:creationId xmlns:p14="http://schemas.microsoft.com/office/powerpoint/2010/main" val="3950733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endParaRPr lang="en-US" dirty="0" smtClean="0"/>
          </a:p>
          <a:p>
            <a:endParaRPr lang="en-US" dirty="0"/>
          </a:p>
          <a:p>
            <a:endParaRPr lang="en-US" dirty="0" smtClean="0"/>
          </a:p>
        </p:txBody>
      </p:sp>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8" name="Rectangle 7"/>
          <p:cNvSpPr/>
          <p:nvPr/>
        </p:nvSpPr>
        <p:spPr>
          <a:xfrm>
            <a:off x="1143000" y="2209800"/>
            <a:ext cx="7086600" cy="3293209"/>
          </a:xfrm>
          <a:prstGeom prst="rect">
            <a:avLst/>
          </a:prstGeom>
        </p:spPr>
        <p:txBody>
          <a:bodyPr wrap="square">
            <a:spAutoFit/>
          </a:bodyPr>
          <a:lstStyle/>
          <a:p>
            <a:r>
              <a:rPr lang="en-US" sz="3600" dirty="0" smtClean="0"/>
              <a:t>State Academic Senate Update</a:t>
            </a:r>
          </a:p>
          <a:p>
            <a:endParaRPr lang="en-US" sz="1600" dirty="0" smtClean="0"/>
          </a:p>
          <a:p>
            <a:pPr marL="571500" indent="-571500">
              <a:buFont typeface="Arial" pitchFamily="34" charset="0"/>
              <a:buChar char="•"/>
            </a:pPr>
            <a:r>
              <a:rPr lang="en-US" sz="1600" b="1" dirty="0"/>
              <a:t>19.06 </a:t>
            </a:r>
            <a:r>
              <a:rPr lang="en-US" sz="1600" b="1" dirty="0" smtClean="0"/>
              <a:t>S13</a:t>
            </a:r>
            <a:r>
              <a:rPr lang="en-US" sz="1600" b="1" dirty="0"/>
              <a:t> </a:t>
            </a:r>
            <a:r>
              <a:rPr lang="en-US" sz="1600" b="1" dirty="0" smtClean="0"/>
              <a:t>Certification </a:t>
            </a:r>
            <a:r>
              <a:rPr lang="en-US" sz="1600" b="1" dirty="0"/>
              <a:t>of Faculty to Teach Distance Education </a:t>
            </a:r>
            <a:r>
              <a:rPr lang="en-US" sz="1600" b="1" dirty="0" smtClean="0"/>
              <a:t>Courses</a:t>
            </a:r>
          </a:p>
          <a:p>
            <a:pPr lvl="1"/>
            <a:r>
              <a:rPr lang="en-US" dirty="0" smtClean="0"/>
              <a:t>	</a:t>
            </a:r>
          </a:p>
          <a:p>
            <a:pPr marL="571500" indent="-571500">
              <a:buFont typeface="Arial" pitchFamily="34" charset="0"/>
              <a:buChar char="•"/>
            </a:pPr>
            <a:r>
              <a:rPr lang="en-US" sz="1600" b="1" dirty="0"/>
              <a:t>9.03 S13 Conditions of Enrollment for Online Instruction</a:t>
            </a:r>
          </a:p>
          <a:p>
            <a:pPr marL="571500" indent="-571500">
              <a:buFont typeface="Arial" pitchFamily="34" charset="0"/>
              <a:buChar char="•"/>
            </a:pPr>
            <a:endParaRPr lang="en-US" sz="1600" dirty="0" smtClean="0"/>
          </a:p>
          <a:p>
            <a:r>
              <a:rPr lang="en-US" dirty="0"/>
              <a:t> </a:t>
            </a:r>
            <a:endParaRPr lang="en-US" sz="1600" dirty="0"/>
          </a:p>
          <a:p>
            <a:pPr marL="1028700" lvl="1" indent="-571500">
              <a:buFont typeface="Arial" pitchFamily="34" charset="0"/>
              <a:buChar char="•"/>
            </a:pPr>
            <a:endParaRPr lang="en-US" sz="2400" b="1" dirty="0"/>
          </a:p>
          <a:p>
            <a:pPr marL="571500" indent="-571500">
              <a:buFont typeface="Arial" pitchFamily="34" charset="0"/>
              <a:buChar char="•"/>
            </a:pPr>
            <a:endParaRPr lang="en-US" sz="3600" dirty="0" smtClean="0"/>
          </a:p>
          <a:p>
            <a:pPr marL="571500" indent="-571500">
              <a:buFont typeface="Arial" pitchFamily="34" charset="0"/>
              <a:buChar char="•"/>
            </a:pPr>
            <a:endParaRPr lang="en-US" sz="1200" dirty="0" smtClean="0"/>
          </a:p>
        </p:txBody>
      </p:sp>
    </p:spTree>
    <p:extLst>
      <p:ext uri="{BB962C8B-B14F-4D97-AF65-F5344CB8AC3E}">
        <p14:creationId xmlns:p14="http://schemas.microsoft.com/office/powerpoint/2010/main" val="34266243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2209800"/>
            <a:ext cx="6553200" cy="923330"/>
          </a:xfrm>
          <a:prstGeom prst="rect">
            <a:avLst/>
          </a:prstGeom>
        </p:spPr>
        <p:txBody>
          <a:bodyPr wrap="square">
            <a:spAutoFit/>
          </a:bodyPr>
          <a:lstStyle/>
          <a:p>
            <a:r>
              <a:rPr lang="en-US" sz="3600" dirty="0" smtClean="0"/>
              <a:t>Questions?</a:t>
            </a:r>
          </a:p>
          <a:p>
            <a:endParaRPr lang="en-US" dirty="0" smtClean="0"/>
          </a:p>
        </p:txBody>
      </p:sp>
      <p:pic>
        <p:nvPicPr>
          <p:cNvPr id="6" name="Picture 2" descr="C:\Documents and Settings\kerry.kilber\Local Settings\Temporary Internet Files\Content.IE5\ZHA5GD3K\MC90007862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3312" y="2362200"/>
            <a:ext cx="1857375" cy="3995738"/>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3"/>
          <p:cNvSpPr txBox="1">
            <a:spLocks noChangeArrowheads="1"/>
          </p:cNvSpPr>
          <p:nvPr/>
        </p:nvSpPr>
        <p:spPr bwMode="auto">
          <a:xfrm>
            <a:off x="-4439" y="-6658"/>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Tree>
    <p:extLst>
      <p:ext uri="{BB962C8B-B14F-4D97-AF65-F5344CB8AC3E}">
        <p14:creationId xmlns:p14="http://schemas.microsoft.com/office/powerpoint/2010/main" val="4002788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352800"/>
            <a:ext cx="7236782" cy="954107"/>
          </a:xfrm>
          <a:prstGeom prst="rect">
            <a:avLst/>
          </a:prstGeom>
          <a:noFill/>
        </p:spPr>
        <p:txBody>
          <a:bodyPr wrap="square" rtlCol="0">
            <a:spAutoFit/>
          </a:bodyPr>
          <a:lstStyle/>
          <a:p>
            <a:pPr algn="ctr"/>
            <a:r>
              <a:rPr lang="en-US" sz="2800" dirty="0" smtClean="0"/>
              <a:t>How many courses are approved </a:t>
            </a:r>
            <a:r>
              <a:rPr lang="en-US" sz="2800" dirty="0"/>
              <a:t>to be offered online </a:t>
            </a:r>
            <a:r>
              <a:rPr lang="en-US" sz="2800" dirty="0" smtClean="0"/>
              <a:t>(as </a:t>
            </a:r>
            <a:r>
              <a:rPr lang="en-US" sz="2800" dirty="0"/>
              <a:t>of April </a:t>
            </a:r>
            <a:r>
              <a:rPr lang="en-US" sz="2800" dirty="0" smtClean="0"/>
              <a:t>2012)? </a:t>
            </a:r>
            <a:endParaRPr lang="en-US" sz="2800" dirty="0"/>
          </a:p>
        </p:txBody>
      </p:sp>
      <p:sp>
        <p:nvSpPr>
          <p:cNvPr id="6" name="TextBox 5"/>
          <p:cNvSpPr txBox="1"/>
          <p:nvPr/>
        </p:nvSpPr>
        <p:spPr>
          <a:xfrm>
            <a:off x="1297618" y="4876800"/>
            <a:ext cx="7236782" cy="523220"/>
          </a:xfrm>
          <a:prstGeom prst="rect">
            <a:avLst/>
          </a:prstGeom>
          <a:noFill/>
        </p:spPr>
        <p:txBody>
          <a:bodyPr wrap="square" rtlCol="0">
            <a:spAutoFit/>
          </a:bodyPr>
          <a:lstStyle/>
          <a:p>
            <a:pPr algn="ctr"/>
            <a:r>
              <a:rPr lang="en-US" sz="2800" b="1" dirty="0" smtClean="0"/>
              <a:t>249</a:t>
            </a:r>
            <a:endParaRPr lang="en-US" sz="2800" b="1" dirty="0"/>
          </a:p>
        </p:txBody>
      </p:sp>
    </p:spTree>
    <p:extLst>
      <p:ext uri="{BB962C8B-B14F-4D97-AF65-F5344CB8AC3E}">
        <p14:creationId xmlns:p14="http://schemas.microsoft.com/office/powerpoint/2010/main" val="3130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124200"/>
            <a:ext cx="7236782" cy="1815882"/>
          </a:xfrm>
          <a:prstGeom prst="rect">
            <a:avLst/>
          </a:prstGeom>
          <a:noFill/>
        </p:spPr>
        <p:txBody>
          <a:bodyPr wrap="square" rtlCol="0">
            <a:spAutoFit/>
          </a:bodyPr>
          <a:lstStyle/>
          <a:p>
            <a:pPr lvl="1"/>
            <a:r>
              <a:rPr lang="en-US" sz="2800" dirty="0" smtClean="0"/>
              <a:t>How many degrees </a:t>
            </a:r>
            <a:r>
              <a:rPr lang="en-US" sz="2800" dirty="0"/>
              <a:t>and </a:t>
            </a:r>
            <a:r>
              <a:rPr lang="en-US" sz="2800" dirty="0" smtClean="0"/>
              <a:t>certificates are available </a:t>
            </a:r>
            <a:r>
              <a:rPr lang="en-US" sz="2800" dirty="0"/>
              <a:t>at 50% or more through the distance education </a:t>
            </a:r>
            <a:r>
              <a:rPr lang="en-US" sz="2800" dirty="0" smtClean="0"/>
              <a:t>mode at Grossmont College?</a:t>
            </a:r>
            <a:endParaRPr lang="en-US" sz="2800" dirty="0"/>
          </a:p>
        </p:txBody>
      </p:sp>
      <p:sp>
        <p:nvSpPr>
          <p:cNvPr id="6" name="TextBox 5"/>
          <p:cNvSpPr txBox="1"/>
          <p:nvPr/>
        </p:nvSpPr>
        <p:spPr>
          <a:xfrm>
            <a:off x="1297618" y="5344180"/>
            <a:ext cx="7236782" cy="523220"/>
          </a:xfrm>
          <a:prstGeom prst="rect">
            <a:avLst/>
          </a:prstGeom>
          <a:noFill/>
        </p:spPr>
        <p:txBody>
          <a:bodyPr wrap="square" rtlCol="0">
            <a:spAutoFit/>
          </a:bodyPr>
          <a:lstStyle/>
          <a:p>
            <a:pPr algn="ctr"/>
            <a:r>
              <a:rPr lang="en-US" sz="2800" b="1" dirty="0" smtClean="0"/>
              <a:t>39 Degrees and 32 Certificates</a:t>
            </a:r>
            <a:endParaRPr lang="en-US" sz="2800" b="1" dirty="0"/>
          </a:p>
        </p:txBody>
      </p:sp>
    </p:spTree>
    <p:extLst>
      <p:ext uri="{BB962C8B-B14F-4D97-AF65-F5344CB8AC3E}">
        <p14:creationId xmlns:p14="http://schemas.microsoft.com/office/powerpoint/2010/main" val="3936521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124200"/>
            <a:ext cx="7236782" cy="954107"/>
          </a:xfrm>
          <a:prstGeom prst="rect">
            <a:avLst/>
          </a:prstGeom>
          <a:noFill/>
        </p:spPr>
        <p:txBody>
          <a:bodyPr wrap="square" rtlCol="0">
            <a:spAutoFit/>
          </a:bodyPr>
          <a:lstStyle/>
          <a:p>
            <a:pPr lvl="1"/>
            <a:r>
              <a:rPr lang="en-US" sz="2800" dirty="0" smtClean="0"/>
              <a:t>How many Online </a:t>
            </a:r>
            <a:r>
              <a:rPr lang="en-US" sz="2800" dirty="0"/>
              <a:t>Sections </a:t>
            </a:r>
            <a:r>
              <a:rPr lang="en-US" sz="2800" dirty="0" smtClean="0"/>
              <a:t>Were Offered in </a:t>
            </a:r>
            <a:r>
              <a:rPr lang="en-US" sz="2800" dirty="0"/>
              <a:t>2011-2012 (51% or more online</a:t>
            </a:r>
            <a:r>
              <a:rPr lang="en-US" sz="2800" dirty="0" smtClean="0"/>
              <a:t>)?</a:t>
            </a:r>
            <a:endParaRPr lang="en-US" sz="2800" dirty="0"/>
          </a:p>
        </p:txBody>
      </p:sp>
      <p:sp>
        <p:nvSpPr>
          <p:cNvPr id="6" name="TextBox 5"/>
          <p:cNvSpPr txBox="1"/>
          <p:nvPr/>
        </p:nvSpPr>
        <p:spPr>
          <a:xfrm>
            <a:off x="1111187" y="4953000"/>
            <a:ext cx="7236782" cy="523220"/>
          </a:xfrm>
          <a:prstGeom prst="rect">
            <a:avLst/>
          </a:prstGeom>
          <a:noFill/>
        </p:spPr>
        <p:txBody>
          <a:bodyPr wrap="square" rtlCol="0">
            <a:spAutoFit/>
          </a:bodyPr>
          <a:lstStyle/>
          <a:p>
            <a:pPr algn="ctr"/>
            <a:r>
              <a:rPr lang="en-US" sz="2800" b="1" dirty="0" smtClean="0"/>
              <a:t>304</a:t>
            </a:r>
            <a:endParaRPr lang="en-US" sz="2800" b="1" dirty="0"/>
          </a:p>
        </p:txBody>
      </p:sp>
    </p:spTree>
    <p:extLst>
      <p:ext uri="{BB962C8B-B14F-4D97-AF65-F5344CB8AC3E}">
        <p14:creationId xmlns:p14="http://schemas.microsoft.com/office/powerpoint/2010/main" val="3369196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124200"/>
            <a:ext cx="7236782" cy="954107"/>
          </a:xfrm>
          <a:prstGeom prst="rect">
            <a:avLst/>
          </a:prstGeom>
          <a:noFill/>
        </p:spPr>
        <p:txBody>
          <a:bodyPr wrap="square" rtlCol="0">
            <a:spAutoFit/>
          </a:bodyPr>
          <a:lstStyle/>
          <a:p>
            <a:pPr lvl="1"/>
            <a:r>
              <a:rPr lang="en-US" sz="2800" dirty="0" smtClean="0"/>
              <a:t>What was the unduplicated </a:t>
            </a:r>
            <a:r>
              <a:rPr lang="en-US" sz="2800" dirty="0"/>
              <a:t>headcount </a:t>
            </a:r>
            <a:r>
              <a:rPr lang="en-US" sz="2800" dirty="0" smtClean="0"/>
              <a:t>of students in online courses in 2011-2012?</a:t>
            </a:r>
            <a:endParaRPr lang="en-US" sz="2800" dirty="0"/>
          </a:p>
        </p:txBody>
      </p:sp>
      <p:sp>
        <p:nvSpPr>
          <p:cNvPr id="6" name="TextBox 5"/>
          <p:cNvSpPr txBox="1"/>
          <p:nvPr/>
        </p:nvSpPr>
        <p:spPr>
          <a:xfrm>
            <a:off x="1111187" y="4953000"/>
            <a:ext cx="7236782" cy="523220"/>
          </a:xfrm>
          <a:prstGeom prst="rect">
            <a:avLst/>
          </a:prstGeom>
          <a:noFill/>
        </p:spPr>
        <p:txBody>
          <a:bodyPr wrap="square" rtlCol="0">
            <a:spAutoFit/>
          </a:bodyPr>
          <a:lstStyle/>
          <a:p>
            <a:pPr algn="ctr"/>
            <a:r>
              <a:rPr lang="en-US" sz="2800" b="1" dirty="0"/>
              <a:t>3,835</a:t>
            </a:r>
          </a:p>
        </p:txBody>
      </p:sp>
    </p:spTree>
    <p:extLst>
      <p:ext uri="{BB962C8B-B14F-4D97-AF65-F5344CB8AC3E}">
        <p14:creationId xmlns:p14="http://schemas.microsoft.com/office/powerpoint/2010/main" val="30880540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124200"/>
            <a:ext cx="7236782" cy="1815882"/>
          </a:xfrm>
          <a:prstGeom prst="rect">
            <a:avLst/>
          </a:prstGeom>
          <a:noFill/>
        </p:spPr>
        <p:txBody>
          <a:bodyPr wrap="square" rtlCol="0">
            <a:spAutoFit/>
          </a:bodyPr>
          <a:lstStyle/>
          <a:p>
            <a:r>
              <a:rPr lang="en-US" sz="2800" dirty="0" smtClean="0"/>
              <a:t>What percentage of all enrollments (both on-campus and distance education) occurred in 100% online or hybrid/blended sections in 2010-2011?</a:t>
            </a:r>
            <a:endParaRPr lang="en-US" sz="2800" dirty="0"/>
          </a:p>
        </p:txBody>
      </p:sp>
      <p:sp>
        <p:nvSpPr>
          <p:cNvPr id="6" name="TextBox 5"/>
          <p:cNvSpPr txBox="1"/>
          <p:nvPr/>
        </p:nvSpPr>
        <p:spPr>
          <a:xfrm>
            <a:off x="1111187" y="4953000"/>
            <a:ext cx="7236782" cy="523220"/>
          </a:xfrm>
          <a:prstGeom prst="rect">
            <a:avLst/>
          </a:prstGeom>
          <a:noFill/>
        </p:spPr>
        <p:txBody>
          <a:bodyPr wrap="square" rtlCol="0">
            <a:spAutoFit/>
          </a:bodyPr>
          <a:lstStyle/>
          <a:p>
            <a:pPr algn="ctr"/>
            <a:r>
              <a:rPr lang="en-US" sz="2800" b="1" dirty="0" smtClean="0"/>
              <a:t>14%</a:t>
            </a:r>
            <a:endParaRPr lang="en-US" sz="2800" b="1" dirty="0"/>
          </a:p>
        </p:txBody>
      </p:sp>
    </p:spTree>
    <p:extLst>
      <p:ext uri="{BB962C8B-B14F-4D97-AF65-F5344CB8AC3E}">
        <p14:creationId xmlns:p14="http://schemas.microsoft.com/office/powerpoint/2010/main" val="24275914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0" y="0"/>
            <a:ext cx="9144000" cy="1828800"/>
          </a:xfrm>
          <a:prstGeom prst="rect">
            <a:avLst/>
          </a:prstGeom>
          <a:solidFill>
            <a:srgbClr val="335A5C"/>
          </a:solidFill>
          <a:ln w="9525">
            <a:solidFill>
              <a:srgbClr val="000000"/>
            </a:solidFill>
            <a:miter lim="800000"/>
            <a:headEnd/>
            <a:tailEnd/>
          </a:ln>
        </p:spPr>
        <p:txBody>
          <a:bodyPr rot="0" vert="horz" wrap="square" lIns="91440" tIns="45720" rIns="91440" bIns="45720" anchor="t" anchorCtr="0" upright="1">
            <a:noAutofit/>
          </a:bodyPr>
          <a:lstStyle/>
          <a:p>
            <a:pPr marL="0" marR="0" algn="r">
              <a:spcBef>
                <a:spcPts val="0"/>
              </a:spcBef>
              <a:spcAft>
                <a:spcPts val="0"/>
              </a:spcAft>
            </a:pPr>
            <a:endParaRPr lang="en-US" sz="4000" dirty="0">
              <a:solidFill>
                <a:srgbClr val="FFFFFF"/>
              </a:solidFill>
              <a:latin typeface="Arial" pitchFamily="34" charset="0"/>
              <a:ea typeface="Times New Roman"/>
              <a:cs typeface="Arial" pitchFamily="34" charset="0"/>
            </a:endParaRPr>
          </a:p>
          <a:p>
            <a:pPr marL="0" marR="0" algn="ctr">
              <a:spcBef>
                <a:spcPts val="0"/>
              </a:spcBef>
              <a:spcAft>
                <a:spcPts val="0"/>
              </a:spcAft>
            </a:pPr>
            <a:r>
              <a:rPr lang="en-US" sz="4000" dirty="0" smtClean="0">
                <a:solidFill>
                  <a:srgbClr val="FFFFFF"/>
                </a:solidFill>
                <a:latin typeface="Arial" pitchFamily="34" charset="0"/>
                <a:ea typeface="Times New Roman"/>
                <a:cs typeface="Arial" pitchFamily="34" charset="0"/>
              </a:rPr>
              <a:t>                  Online Instructors Forum</a:t>
            </a:r>
            <a:endParaRPr lang="en-US" sz="4000" dirty="0">
              <a:effectLst/>
              <a:latin typeface="Arial" pitchFamily="34" charset="0"/>
              <a:ea typeface="Times New Roman"/>
              <a:cs typeface="Arial"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9" y="-7398"/>
            <a:ext cx="2743200" cy="1828800"/>
          </a:xfrm>
          <a:prstGeom prst="rect">
            <a:avLst/>
          </a:prstGeom>
        </p:spPr>
      </p:pic>
      <p:sp>
        <p:nvSpPr>
          <p:cNvPr id="7" name="Rectangle 6"/>
          <p:cNvSpPr/>
          <p:nvPr/>
        </p:nvSpPr>
        <p:spPr>
          <a:xfrm>
            <a:off x="1143000" y="2209800"/>
            <a:ext cx="7086600" cy="646331"/>
          </a:xfrm>
          <a:prstGeom prst="rect">
            <a:avLst/>
          </a:prstGeom>
        </p:spPr>
        <p:txBody>
          <a:bodyPr wrap="square">
            <a:spAutoFit/>
          </a:bodyPr>
          <a:lstStyle/>
          <a:p>
            <a:r>
              <a:rPr lang="en-US" sz="3600" dirty="0" smtClean="0"/>
              <a:t>DE At a Glance</a:t>
            </a:r>
          </a:p>
        </p:txBody>
      </p:sp>
      <p:sp>
        <p:nvSpPr>
          <p:cNvPr id="2" name="TextBox 1"/>
          <p:cNvSpPr txBox="1"/>
          <p:nvPr/>
        </p:nvSpPr>
        <p:spPr>
          <a:xfrm>
            <a:off x="1145218" y="3124200"/>
            <a:ext cx="7236782" cy="1384995"/>
          </a:xfrm>
          <a:prstGeom prst="rect">
            <a:avLst/>
          </a:prstGeom>
          <a:noFill/>
        </p:spPr>
        <p:txBody>
          <a:bodyPr wrap="square" rtlCol="0">
            <a:spAutoFit/>
          </a:bodyPr>
          <a:lstStyle/>
          <a:p>
            <a:r>
              <a:rPr lang="en-US" sz="2800" dirty="0" smtClean="0"/>
              <a:t>Disparity in success rates between distance education and face-to-face (F2F) courses in the fall of 2011?</a:t>
            </a:r>
            <a:endParaRPr lang="en-US" sz="2800" dirty="0"/>
          </a:p>
        </p:txBody>
      </p:sp>
      <p:sp>
        <p:nvSpPr>
          <p:cNvPr id="6" name="TextBox 5"/>
          <p:cNvSpPr txBox="1"/>
          <p:nvPr/>
        </p:nvSpPr>
        <p:spPr>
          <a:xfrm>
            <a:off x="1067909" y="4953000"/>
            <a:ext cx="7236782" cy="523220"/>
          </a:xfrm>
          <a:prstGeom prst="rect">
            <a:avLst/>
          </a:prstGeom>
          <a:noFill/>
        </p:spPr>
        <p:txBody>
          <a:bodyPr wrap="square" rtlCol="0">
            <a:spAutoFit/>
          </a:bodyPr>
          <a:lstStyle/>
          <a:p>
            <a:pPr algn="ctr"/>
            <a:r>
              <a:rPr lang="en-US" sz="2800" b="1" dirty="0" smtClean="0"/>
              <a:t>8% (59.2% in DE and 67.4% in F2F)</a:t>
            </a:r>
            <a:endParaRPr lang="en-US" sz="2800" b="1" dirty="0"/>
          </a:p>
        </p:txBody>
      </p:sp>
    </p:spTree>
    <p:extLst>
      <p:ext uri="{BB962C8B-B14F-4D97-AF65-F5344CB8AC3E}">
        <p14:creationId xmlns:p14="http://schemas.microsoft.com/office/powerpoint/2010/main" val="1623628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6021</TotalTime>
  <Words>2100</Words>
  <Application>Microsoft Office PowerPoint</Application>
  <PresentationFormat>On-screen Show (4:3)</PresentationFormat>
  <Paragraphs>393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Grossmont-Cuyamaca Community College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kerry.kilber</dc:creator>
  <cp:lastModifiedBy>Denise Schulmeyer</cp:lastModifiedBy>
  <cp:revision>99</cp:revision>
  <cp:lastPrinted>2013-05-02T17:39:47Z</cp:lastPrinted>
  <dcterms:created xsi:type="dcterms:W3CDTF">2011-09-16T19:26:43Z</dcterms:created>
  <dcterms:modified xsi:type="dcterms:W3CDTF">2013-05-09T20:04:04Z</dcterms:modified>
</cp:coreProperties>
</file>